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05" r:id="rId2"/>
    <p:sldId id="473" r:id="rId3"/>
    <p:sldId id="319" r:id="rId4"/>
    <p:sldId id="315" r:id="rId5"/>
    <p:sldId id="314" r:id="rId6"/>
    <p:sldId id="465" r:id="rId7"/>
    <p:sldId id="320" r:id="rId8"/>
    <p:sldId id="350" r:id="rId9"/>
    <p:sldId id="440" r:id="rId10"/>
    <p:sldId id="472" r:id="rId11"/>
    <p:sldId id="256" r:id="rId12"/>
    <p:sldId id="435" r:id="rId13"/>
    <p:sldId id="436" r:id="rId14"/>
    <p:sldId id="437" r:id="rId15"/>
    <p:sldId id="438" r:id="rId16"/>
    <p:sldId id="359" r:id="rId17"/>
    <p:sldId id="395" r:id="rId18"/>
    <p:sldId id="360" r:id="rId19"/>
    <p:sldId id="444" r:id="rId20"/>
    <p:sldId id="361" r:id="rId21"/>
    <p:sldId id="353" r:id="rId22"/>
    <p:sldId id="446" r:id="rId23"/>
    <p:sldId id="447" r:id="rId24"/>
    <p:sldId id="391" r:id="rId25"/>
    <p:sldId id="357" r:id="rId26"/>
    <p:sldId id="354" r:id="rId27"/>
    <p:sldId id="369" r:id="rId28"/>
    <p:sldId id="380" r:id="rId29"/>
    <p:sldId id="367" r:id="rId30"/>
    <p:sldId id="452" r:id="rId31"/>
    <p:sldId id="381" r:id="rId32"/>
    <p:sldId id="451" r:id="rId33"/>
    <p:sldId id="410" r:id="rId34"/>
    <p:sldId id="366" r:id="rId35"/>
    <p:sldId id="363" r:id="rId36"/>
    <p:sldId id="364" r:id="rId37"/>
    <p:sldId id="425" r:id="rId38"/>
    <p:sldId id="383" r:id="rId39"/>
    <p:sldId id="386" r:id="rId40"/>
    <p:sldId id="390" r:id="rId41"/>
    <p:sldId id="394" r:id="rId42"/>
    <p:sldId id="453" r:id="rId43"/>
    <p:sldId id="455" r:id="rId44"/>
    <p:sldId id="456" r:id="rId45"/>
    <p:sldId id="439" r:id="rId46"/>
    <p:sldId id="469" r:id="rId47"/>
    <p:sldId id="458" r:id="rId48"/>
    <p:sldId id="387" r:id="rId49"/>
    <p:sldId id="471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CC00FF"/>
    <a:srgbClr val="0FA907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2" autoAdjust="0"/>
    <p:restoredTop sz="94660"/>
  </p:normalViewPr>
  <p:slideViewPr>
    <p:cSldViewPr>
      <p:cViewPr>
        <p:scale>
          <a:sx n="87" d="100"/>
          <a:sy n="87" d="100"/>
        </p:scale>
        <p:origin x="-786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FF16C0-67B0-4353-B26D-CDF84BCE649C}" type="datetime10">
              <a:rPr lang="ru-RU"/>
              <a:pPr>
                <a:defRPr/>
              </a:pPr>
              <a:t>15:34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30EA27-BF46-4189-8B86-FD45EF8D6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CB8DDD-592E-47F2-87E0-A0C4CD1E76A9}" type="datetime10">
              <a:rPr lang="ru-RU"/>
              <a:pPr>
                <a:defRPr/>
              </a:pPr>
              <a:t>15:34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CD49A2-C3EE-44F7-923C-AC617309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9876" name="Дата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BA89D7-1033-4B5E-BBD2-842371F627F8}" type="datetime10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15:34</a:t>
            </a:fld>
            <a:endParaRPr lang="ru-RU" smtClean="0"/>
          </a:p>
        </p:txBody>
      </p:sp>
      <p:sp>
        <p:nvSpPr>
          <p:cNvPr id="79877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0900" name="Дата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B60B8-9394-4254-9690-A091F2D57CAE}" type="datetime10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15:34</a:t>
            </a:fld>
            <a:endParaRPr lang="ru-RU" smtClean="0"/>
          </a:p>
        </p:txBody>
      </p:sp>
      <p:sp>
        <p:nvSpPr>
          <p:cNvPr id="80901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1924" name="Дата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1DC02-E578-4AAA-8374-F62FF8AAB48C}" type="datetime10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15:34</a:t>
            </a:fld>
            <a:endParaRPr lang="ru-RU" smtClean="0"/>
          </a:p>
        </p:txBody>
      </p:sp>
      <p:sp>
        <p:nvSpPr>
          <p:cNvPr id="81925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2948" name="Дата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262FE-554A-460F-8D83-60C32C9869CA}" type="datetime10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15:34</a:t>
            </a:fld>
            <a:endParaRPr lang="ru-RU" smtClean="0"/>
          </a:p>
        </p:txBody>
      </p:sp>
      <p:sp>
        <p:nvSpPr>
          <p:cNvPr id="82949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0E90-9209-4694-8411-EB397095307F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6681B-013E-466C-A21A-6D24B59C1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96A5-17AA-44A7-BCF5-2B3BA6FF5AD3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08071-0EDE-4FDC-8C14-FCA423B1A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3AC2-211E-47BD-BF2E-12E67682C0E1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2237-4C20-4B26-936C-600D9A999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0A210-F25A-42E7-87B8-C261FB2E1E69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8302C-F34D-49D5-B6E9-258E72291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04E7B-29F6-4B9A-B4F7-5FC1FEBC27BA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906E7-DD05-48C4-B387-B8702250A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F846-20EE-4E1D-8C0E-0241200820DF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B5D6-CDC7-4DF6-9D0D-98B7FA744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F34B4-8E0D-4E33-94DE-16F9C4EB22B9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614A6-8EEB-482A-8E2D-6684BC32F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4538-0B51-48E2-8CE5-68686233E8F6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4D55-D7F6-458F-84F5-EA6E9FBAD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35A72-9F4C-41D5-9B04-ECE9E02F9ABA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AF7C-45BC-4827-BABA-8202640A5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B583-9A94-4EE0-81C2-1036A58F1D83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7BCA-2ED9-42CC-A068-E2CCA0ECD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4C2E1-5AEF-467E-A65E-70167AC2401F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918F-7006-4317-9114-8A6800827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058F51-53CE-4277-A675-D49AE816BD72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6F0BCE-0ED0-4807-940E-B6FF5879D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3.jpe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hyperlink" Target="file:///C:\Documents%20and%20Settings\&#1040;&#1076;&#1084;&#1080;&#1085;&#1080;&#1089;&#1090;&#1088;&#1072;&#1090;&#1086;&#1088;\&#1056;&#1072;&#1073;&#1086;&#1095;&#1080;&#1081;%20&#1089;&#1090;&#1086;&#1083;\&#1042;&#1086;&#1076;&#1072;\&#1092;&#1086;&#1090;&#1086;&#1089;&#1080;&#1085;&#1090;&#1077;&#1079;1.swf" TargetMode="Externa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gif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5;&#1072;&#1096;&#1080;%20&#1076;&#1086;&#1082;&#1091;&#1084;&#1077;&#1085;&#1090;&#1099;\&#1048;&#1088;&#1072;\&#1059;&#1088;&#1086;&#1082;%20&#1042;&#1086;&#1076;&#1072;\dozhdj.mp3" TargetMode="Externa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jpeg"/><Relationship Id="rId5" Type="http://schemas.openxmlformats.org/officeDocument/2006/relationships/image" Target="../media/image2.jpeg"/><Relationship Id="rId4" Type="http://schemas.openxmlformats.org/officeDocument/2006/relationships/oleObject" Target="../embeddings/_____Microsoft_Office_Excel_97-20032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" TargetMode="External"/><Relationship Id="rId3" Type="http://schemas.openxmlformats.org/officeDocument/2006/relationships/hyperlink" Target="http://www.alhimik.ru/" TargetMode="External"/><Relationship Id="rId7" Type="http://schemas.openxmlformats.org/officeDocument/2006/relationships/hyperlink" Target="http://www.physto.se/~xes/highlight.html" TargetMode="External"/><Relationship Id="rId2" Type="http://schemas.openxmlformats.org/officeDocument/2006/relationships/hyperlink" Target="http://school-collection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ylov.ru/coralclub_vitawater" TargetMode="External"/><Relationship Id="rId5" Type="http://schemas.openxmlformats.org/officeDocument/2006/relationships/hyperlink" Target="http://www.budemzdorovi.ru/view_post.php?id=62" TargetMode="External"/><Relationship Id="rId4" Type="http://schemas.openxmlformats.org/officeDocument/2006/relationships/hyperlink" Target="http://maratakm.narod.ru/t1.files/t4.ht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04FB7E0-7393-4547-B761-91FD37B8B6E2}" type="datetime11">
              <a:rPr lang="ru-RU"/>
              <a:pPr>
                <a:defRPr/>
              </a:pPr>
              <a:t>15:34:04</a:t>
            </a:fld>
            <a:endParaRPr lang="ru-RU"/>
          </a:p>
        </p:txBody>
      </p:sp>
      <p:pic>
        <p:nvPicPr>
          <p:cNvPr id="4099" name="Picture 2" descr="D:\наши документы\Ира\картинки\Новая папка\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28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4071938"/>
            <a:ext cx="2286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2" descr="D:\наши документы\Ира\картинки\trumb_25232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Заголовок 1"/>
          <p:cNvSpPr>
            <a:spLocks noGrp="1"/>
          </p:cNvSpPr>
          <p:nvPr>
            <p:ph type="title"/>
          </p:nvPr>
        </p:nvSpPr>
        <p:spPr>
          <a:xfrm>
            <a:off x="285750" y="2143125"/>
            <a:ext cx="8429625" cy="3429000"/>
          </a:xfrm>
        </p:spPr>
        <p:txBody>
          <a:bodyPr/>
          <a:lstStyle/>
          <a:p>
            <a:pPr eaLnBrk="1" hangingPunct="1"/>
            <a:r>
              <a:rPr lang="ru-RU" sz="6000" smtClean="0">
                <a:latin typeface="Monotype Corsiva" pitchFamily="66" charset="0"/>
              </a:rPr>
              <a:t/>
            </a:r>
            <a:br>
              <a:rPr lang="ru-RU" sz="6000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Презентация к уроку </a:t>
            </a:r>
            <a:br>
              <a:rPr lang="ru-RU" smtClean="0">
                <a:latin typeface="Monotype Corsiva" pitchFamily="66" charset="0"/>
              </a:rPr>
            </a:br>
            <a:r>
              <a:rPr lang="ru-RU" smtClean="0">
                <a:latin typeface="Monotype Corsiva" pitchFamily="66" charset="0"/>
              </a:rPr>
              <a:t>«Вода – важнейшее бинарное соединение» </a:t>
            </a:r>
            <a:br>
              <a:rPr lang="ru-RU" smtClean="0">
                <a:latin typeface="Monotype Corsiva" pitchFamily="66" charset="0"/>
              </a:rPr>
            </a:br>
            <a:r>
              <a:rPr lang="ru-RU" sz="6000" smtClean="0">
                <a:latin typeface="Monotype Corsiva" pitchFamily="66" charset="0"/>
              </a:rPr>
              <a:t/>
            </a:r>
            <a:br>
              <a:rPr lang="ru-RU" sz="6000" smtClean="0">
                <a:latin typeface="Monotype Corsiva" pitchFamily="66" charset="0"/>
              </a:rPr>
            </a:br>
            <a:r>
              <a:rPr lang="ru-RU" sz="6000" smtClean="0">
                <a:latin typeface="Monotype Corsiva" pitchFamily="66" charset="0"/>
              </a:rPr>
              <a:t/>
            </a:r>
            <a:br>
              <a:rPr lang="ru-RU" sz="6000" smtClean="0">
                <a:latin typeface="Monotype Corsiva" pitchFamily="66" charset="0"/>
              </a:rPr>
            </a:br>
            <a:r>
              <a:rPr lang="ru-RU" sz="6000" smtClean="0">
                <a:latin typeface="Monotype Corsiva" pitchFamily="66" charset="0"/>
              </a:rPr>
              <a:t>			</a:t>
            </a:r>
          </a:p>
        </p:txBody>
      </p:sp>
      <p:sp>
        <p:nvSpPr>
          <p:cNvPr id="4103" name="Прямоугольник 10"/>
          <p:cNvSpPr>
            <a:spLocks noChangeArrowheads="1"/>
          </p:cNvSpPr>
          <p:nvPr/>
        </p:nvSpPr>
        <p:spPr bwMode="auto">
          <a:xfrm>
            <a:off x="5643563" y="5286375"/>
            <a:ext cx="30003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Автор  </a:t>
            </a:r>
            <a:br>
              <a:rPr lang="ru-RU">
                <a:latin typeface="Monotype Corsiva" pitchFamily="66" charset="0"/>
              </a:rPr>
            </a:br>
            <a:r>
              <a:rPr lang="ru-RU">
                <a:latin typeface="Monotype Corsiva" pitchFamily="66" charset="0"/>
              </a:rPr>
              <a:t>учитель химии-биологии  </a:t>
            </a:r>
          </a:p>
          <a:p>
            <a:r>
              <a:rPr lang="ru-RU">
                <a:latin typeface="Monotype Corsiva" pitchFamily="66" charset="0"/>
              </a:rPr>
              <a:t>МОУ «СОШ № 2 р.п. Сенной»</a:t>
            </a:r>
            <a:br>
              <a:rPr lang="ru-RU">
                <a:latin typeface="Monotype Corsiva" pitchFamily="66" charset="0"/>
              </a:rPr>
            </a:br>
            <a:r>
              <a:rPr lang="ru-RU">
                <a:latin typeface="Monotype Corsiva" pitchFamily="66" charset="0"/>
              </a:rPr>
              <a:t>Беземская Ирина Валентиновна</a:t>
            </a:r>
            <a:br>
              <a:rPr lang="ru-RU">
                <a:latin typeface="Monotype Corsiva" pitchFamily="66" charset="0"/>
              </a:rPr>
            </a:br>
            <a:r>
              <a:rPr lang="ru-RU" sz="4000">
                <a:latin typeface="Monotype Corsiva" pitchFamily="66" charset="0"/>
              </a:rPr>
              <a:t/>
            </a:r>
            <a:br>
              <a:rPr lang="ru-RU" sz="4000">
                <a:latin typeface="Monotype Corsiva" pitchFamily="66" charset="0"/>
              </a:rPr>
            </a:br>
            <a:r>
              <a:rPr lang="ru-RU" sz="4000">
                <a:latin typeface="Monotype Corsiva" pitchFamily="66" charset="0"/>
              </a:rPr>
              <a:t/>
            </a:r>
            <a:br>
              <a:rPr lang="ru-RU" sz="4000">
                <a:latin typeface="Monotype Corsiva" pitchFamily="66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4104" name="Прямоугольник 11"/>
          <p:cNvSpPr>
            <a:spLocks noChangeArrowheads="1"/>
          </p:cNvSpPr>
          <p:nvPr/>
        </p:nvSpPr>
        <p:spPr bwMode="auto">
          <a:xfrm>
            <a:off x="1785938" y="357188"/>
            <a:ext cx="6286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Monotype Corsiva" pitchFamily="66" charset="0"/>
              </a:rPr>
              <a:t>МОУ «СОШ №2 п. Сенной Вольского района Саратовской области»</a:t>
            </a:r>
            <a:r>
              <a:rPr lang="ru-RU" sz="4000">
                <a:latin typeface="Monotype Corsiva" pitchFamily="66" charset="0"/>
              </a:rPr>
              <a:t/>
            </a:r>
            <a:br>
              <a:rPr lang="ru-RU" sz="4000">
                <a:latin typeface="Monotype Corsiva" pitchFamily="66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BA60297-FDC0-4A33-BA59-C7B16323C9D7}" type="datetime11">
              <a:rPr lang="ru-RU" smtClean="0"/>
              <a:pPr>
                <a:defRPr/>
              </a:pPr>
              <a:t>15:34:05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презентации Беземская И.В.</a:t>
            </a:r>
            <a:endParaRPr lang="ru-RU"/>
          </a:p>
        </p:txBody>
      </p:sp>
      <p:pic>
        <p:nvPicPr>
          <p:cNvPr id="13316" name="Picture 2" descr="C:\Documents and Settings\Администратор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785813"/>
            <a:ext cx="55721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42852"/>
            <a:ext cx="6786578" cy="3785652"/>
          </a:xfrm>
          <a:prstGeom prst="rect">
            <a:avLst/>
          </a:prstGeom>
          <a:noFill/>
          <a:ln w="57150">
            <a:noFill/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flood" dir="t"/>
            </a:scene3d>
            <a:sp3d extrusionH="57150" contourW="6350" prstMaterial="plastic">
              <a:bevelT w="38100" h="50800" prst="angle"/>
              <a:bevelB w="12700" h="88900"/>
              <a:extrusionClr>
                <a:schemeClr val="accent6">
                  <a:lumMod val="75000"/>
                </a:schemeClr>
              </a:extrusionClr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tx2">
                      <a:lumMod val="60000"/>
                      <a:lumOff val="4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ВОДА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 err="1">
                <a:ln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tx2">
                      <a:lumMod val="60000"/>
                      <a:lumOff val="4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ВАЖНЕЙШеЕ</a:t>
            </a:r>
            <a:endParaRPr lang="ru-RU" sz="6000" b="1" cap="all" dirty="0">
              <a:ln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tx2">
                    <a:lumMod val="60000"/>
                    <a:lumOff val="4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tx2">
                      <a:lumMod val="60000"/>
                      <a:lumOff val="4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</a:t>
            </a:r>
            <a:r>
              <a:rPr lang="ru-RU" sz="6000" b="1" cap="all" dirty="0" err="1">
                <a:ln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tx2">
                      <a:lumMod val="60000"/>
                      <a:lumOff val="4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БИНАРНоЕ</a:t>
            </a:r>
            <a:r>
              <a:rPr lang="ru-RU" sz="6000" b="1" cap="all" dirty="0">
                <a:ln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tx2">
                      <a:lumMod val="60000"/>
                      <a:lumOff val="4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 err="1">
                <a:ln/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19685" dist="12700" dir="5400000" algn="tl" rotWithShape="0">
                    <a:schemeClr val="tx2">
                      <a:lumMod val="60000"/>
                      <a:lumOff val="4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СОЕДИНЕНИе</a:t>
            </a:r>
            <a:endParaRPr lang="ru-RU" sz="6000" b="1" cap="all" dirty="0">
              <a:ln/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19685" dist="12700" dir="5400000" algn="tl" rotWithShape="0">
                  <a:schemeClr val="tx2">
                    <a:lumMod val="60000"/>
                    <a:lumOff val="4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  <p:pic>
        <p:nvPicPr>
          <p:cNvPr id="4" name="Picture 2" descr="D:\наши документы\Ира\C&amp;M\ELVT\Files\F8\{F8D5D2EB-2364-4630-976F-9A438733725C}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3857625"/>
            <a:ext cx="32861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7D9D30-C544-4E7C-9362-01A73BEF7440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:\наши документы\Ира\картинки\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85938"/>
            <a:ext cx="9001125" cy="4857750"/>
          </a:xfr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 rot="21434612">
            <a:off x="1123950" y="1981200"/>
            <a:ext cx="2790825" cy="279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Доказать или опровергнуть утверждение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«Вода – важнейшее бинарное соединение»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B9F2B26-08D8-48B2-8B2D-0859A866BBF8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428625"/>
            <a:ext cx="5500688" cy="928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57166"/>
            <a:ext cx="397121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ЦЕЛЬ УРОКА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14290"/>
            <a:ext cx="7286644" cy="707886"/>
          </a:xfrm>
        </p:spPr>
        <p:txBody>
          <a:bodyPr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«В   лабиринте  известных   фактов   легко   потеряться   без   плана»</a:t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7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	</a:t>
            </a:r>
            <a:r>
              <a:rPr lang="ru-RU" sz="4400" b="1" smtClean="0"/>
              <a:t>Задачи урока: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обобщить и расширить знания о воде, полученные при изучении физики, биологии, химии, географии, экологии и использовать их для решения проблемных задач.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500042"/>
            <a:ext cx="169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Д.И. Менделеев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4C849B-A7D8-4476-8518-BC8B01E9D468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pic>
        <p:nvPicPr>
          <p:cNvPr id="16390" name="Picture 2" descr="D:\наши документы\Ира\картинки\trumb_25232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729683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itchFamily="66" charset="0"/>
              </a:rPr>
              <a:t>«В   лабиринте  известных   фактов   легко   потеряться   без   плана»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itchFamily="66" charset="0"/>
              </a:rPr>
            </a:b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642918"/>
            <a:ext cx="16930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itchFamily="66" charset="0"/>
              </a:rPr>
              <a:t>Д.И. Менделеев</a:t>
            </a:r>
            <a:endParaRPr lang="ru-RU" sz="2000" dirty="0">
              <a:latin typeface="+mn-lt"/>
            </a:endParaRPr>
          </a:p>
        </p:txBody>
      </p:sp>
      <p:sp>
        <p:nvSpPr>
          <p:cNvPr id="17412" name="Заголовок 12"/>
          <p:cNvSpPr>
            <a:spLocks noGrp="1"/>
          </p:cNvSpPr>
          <p:nvPr>
            <p:ph type="body" sz="half" idx="2"/>
          </p:nvPr>
        </p:nvSpPr>
        <p:spPr>
          <a:xfrm>
            <a:off x="357188" y="1071563"/>
            <a:ext cx="8215312" cy="5500687"/>
          </a:xfrm>
        </p:spPr>
        <p:txBody>
          <a:bodyPr/>
          <a:lstStyle/>
          <a:p>
            <a:pPr algn="ctr" eaLnBrk="1" hangingPunct="1"/>
            <a:r>
              <a:rPr lang="ru-RU" sz="4800" b="1" smtClean="0"/>
              <a:t>ВОПРОСЫ</a:t>
            </a:r>
          </a:p>
          <a:p>
            <a:pPr algn="ctr" eaLnBrk="1" hangingPunct="1"/>
            <a:r>
              <a:rPr lang="ru-RU" sz="3600" b="1" smtClean="0"/>
              <a:t>	   для обсуждения</a:t>
            </a:r>
            <a:r>
              <a:rPr lang="ru-RU" sz="1800" smtClean="0"/>
              <a:t>	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2714625"/>
          <a:ext cx="8358246" cy="37259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6082"/>
                <a:gridCol w="2786082"/>
                <a:gridCol w="2786082"/>
              </a:tblGrid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ФИЗИКО-ХИМИЧЕСКАЯ ЛАБОРАТОРИЯ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БИОХИМИЧЕСКАЯ ЛАБОРАТОРИЯ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ЭКОЛОГО-ГЕОГРАФИЧЕСКАЯ ЛАБОРАТОРИЯ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2580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СТРОЕНИЕ МОЛЕКУЛЫ ВОДЫ И ЕЁ        ФИЗИЧЕСКИЕ  СВОЙСТВА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ЗНАЧЕНИЕ ВОДЫ В ПРИРОДЕ 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ВОДНЫЕ РЕСУРСЫ </a:t>
                      </a:r>
                    </a:p>
                    <a:p>
                      <a:pPr algn="ctr"/>
                      <a:r>
                        <a:rPr lang="ru-RU" sz="1800" b="1" dirty="0" smtClean="0"/>
                        <a:t>РОССИИ</a:t>
                      </a:r>
                      <a:r>
                        <a:rPr lang="ru-RU" sz="1800" b="1" baseline="0" dirty="0" smtClean="0"/>
                        <a:t> </a:t>
                      </a:r>
                      <a:r>
                        <a:rPr lang="ru-RU" sz="1800" b="1" dirty="0" smtClean="0"/>
                        <a:t>И ВОПРОСЫ ИХ ОХРАНЫ</a:t>
                      </a:r>
                      <a:r>
                        <a:rPr lang="ru-RU" sz="1800" dirty="0" smtClean="0"/>
                        <a:t>	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427" name="Picture 3" descr="D:\наши документы\Ира\картинки\Новая папка\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643438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" descr="D:\наши документы\Ира\C&amp;M\ELVT\Files\F8\{F8D5D2EB-2364-4630-976F-9A438733725C}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3" y="4714875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9C9753-072A-4328-ACAC-8F9EF701775E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pic>
        <p:nvPicPr>
          <p:cNvPr id="17430" name="Picture 2" descr="D:\наши документы\Ира\картинки\trumb_25232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pic>
        <p:nvPicPr>
          <p:cNvPr id="1743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4643438"/>
            <a:ext cx="202247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1214438"/>
            <a:ext cx="8229600" cy="49291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Тема исследования: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Состав, строение  и физические свойства </a:t>
            </a:r>
            <a:r>
              <a:rPr lang="ru-RU" sz="2800" b="1" i="1" dirty="0" smtClean="0">
                <a:solidFill>
                  <a:srgbClr val="C00000"/>
                </a:solidFill>
              </a:rPr>
              <a:t>воды</a:t>
            </a:r>
            <a:endParaRPr lang="ru-RU" sz="2800" b="1" i="1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800" b="1" dirty="0" smtClean="0"/>
              <a:t>Изучить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		качественный и количественный состав,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		вид связи,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		строение  молекулы воды,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/>
              <a:t>		что такое </a:t>
            </a:r>
            <a:r>
              <a:rPr lang="ru-RU" sz="2400" b="1" dirty="0" smtClean="0"/>
              <a:t>кластер</a:t>
            </a: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800" b="1" dirty="0" smtClean="0"/>
              <a:t>Определить степени окисления элементов в соединении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800" b="1" dirty="0" smtClean="0"/>
              <a:t>Экспериментально изучить физические свойства воды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800" b="1" dirty="0" smtClean="0"/>
              <a:t>Выяснить правду о «живой» и «мертвой» </a:t>
            </a:r>
            <a:r>
              <a:rPr lang="ru-RU" sz="2800" b="1" dirty="0" smtClean="0"/>
              <a:t>воде </a:t>
            </a:r>
            <a:endParaRPr lang="ru-RU" sz="28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b="1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b="1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u="sng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u="sng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u="sng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ФИЗИКО-ХИМИЧЕСКАЯ ЛАБОРАТОРИЯ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8437" name="Picture 2" descr="D:\наши документы\Ира\картинки\Копия (2) ob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71500" y="3143250"/>
            <a:ext cx="7500938" cy="714375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rId4" action="ppaction://hlinksldjump" highlightClick="1"/>
          </p:cNvPr>
          <p:cNvSpPr/>
          <p:nvPr/>
        </p:nvSpPr>
        <p:spPr>
          <a:xfrm>
            <a:off x="571500" y="4000500"/>
            <a:ext cx="6715125" cy="64293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страиваемая 13">
            <a:hlinkClick r:id="rId5" action="ppaction://hlinksldjump" highlightClick="1"/>
          </p:cNvPr>
          <p:cNvSpPr/>
          <p:nvPr/>
        </p:nvSpPr>
        <p:spPr>
          <a:xfrm>
            <a:off x="642938" y="4714875"/>
            <a:ext cx="7143750" cy="71437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900C8C-3B75-4AA7-B63E-32410923A80D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572500" cy="535781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/>
              <a:t>качественный и количественный состав</a:t>
            </a:r>
          </a:p>
          <a:p>
            <a:pPr algn="ctr" eaLnBrk="1" hangingPunct="1">
              <a:buFont typeface="Arial" charset="0"/>
              <a:buNone/>
            </a:pPr>
            <a:r>
              <a:rPr lang="ru-RU" b="1" smtClean="0"/>
              <a:t>молекулы воды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24 июня 1783 г.    А. Лавуазье и П. Лаплас</a:t>
            </a: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b="1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61963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ФИЗИКО-ХИМИЧЕСКАЯ ЛАБОРАТОРИЯ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60" name="Picture 2" descr="D:\наши документы\Ира\картинки\Копия (2) ob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13" y="0"/>
            <a:ext cx="1500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692" t="7806" r="69231" b="24219"/>
          <a:stretch>
            <a:fillRect/>
          </a:stretch>
        </p:blipFill>
        <p:spPr bwMode="auto">
          <a:xfrm rot="10800000">
            <a:off x="7072330" y="3357562"/>
            <a:ext cx="13716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flat">
            <a:bevelT/>
          </a:sp3d>
        </p:spPr>
      </p:pic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571750" y="485775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0769" t="7806" r="38045" b="24219"/>
          <a:stretch>
            <a:fillRect/>
          </a:stretch>
        </p:blipFill>
        <p:spPr bwMode="auto">
          <a:xfrm>
            <a:off x="3929063" y="3357563"/>
            <a:ext cx="18542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6143625" y="4786313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61539" t="7806" r="11539" b="24219"/>
          <a:stretch>
            <a:fillRect/>
          </a:stretch>
        </p:blipFill>
        <p:spPr bwMode="auto">
          <a:xfrm>
            <a:off x="428625" y="3214688"/>
            <a:ext cx="1597025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857250" y="4500563"/>
            <a:ext cx="339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857250" y="3714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285875" y="3571875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214438" y="5572125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714375" y="54292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22" name="Управляющая кнопка: домой 21">
            <a:hlinkClick r:id="rId5" action="ppaction://hlinksldjump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Управляющая кнопка: домой 22">
            <a:hlinkClick r:id="rId5" action="ppaction://hlinksldjump" highlightClick="1"/>
          </p:cNvPr>
          <p:cNvSpPr/>
          <p:nvPr/>
        </p:nvSpPr>
        <p:spPr>
          <a:xfrm>
            <a:off x="142875" y="6357938"/>
            <a:ext cx="357188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Дата 2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5A74FF3-EB31-4F56-834E-1C2C2816CB6B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1357313" y="4714875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7786688" y="5143500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7572375" y="3857625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7215188" y="3714750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7786688" y="5500688"/>
            <a:ext cx="33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429500" y="5000625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7500938" y="4214813"/>
            <a:ext cx="33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19481" name="TextBox 24"/>
          <p:cNvSpPr txBox="1">
            <a:spLocks noChangeArrowheads="1"/>
          </p:cNvSpPr>
          <p:nvPr/>
        </p:nvSpPr>
        <p:spPr bwMode="auto">
          <a:xfrm>
            <a:off x="2714625" y="2928938"/>
            <a:ext cx="3857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синтез воды из “горючего воздуха”  </a:t>
            </a: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6" grpId="0"/>
      <p:bldP spid="18" grpId="0"/>
      <p:bldP spid="19" grpId="0"/>
      <p:bldP spid="20" grpId="0"/>
      <p:bldP spid="21" grpId="0"/>
      <p:bldP spid="26" grpId="0"/>
      <p:bldP spid="27" grpId="0"/>
      <p:bldP spid="28" grpId="0"/>
      <p:bldP spid="29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H:\2b48d30dfa35be23b2f1f6ffc318f437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3250" y="1285875"/>
            <a:ext cx="2643188" cy="21431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50"/>
            <a:ext cx="9143999" cy="461963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ФИЗИКО-ХИМИЧЕСКАЯ ЛАБОРАТОРИЯ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CE7260-5734-4544-B9C7-3343E98AB6C2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pic>
        <p:nvPicPr>
          <p:cNvPr id="20485" name="Picture 2" descr="D:\наши документы\Ира\картинки\Копия (2) ob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0"/>
            <a:ext cx="1643062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142875" y="6357938"/>
            <a:ext cx="357188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88" y="1714500"/>
            <a:ext cx="8501062" cy="47148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tx1"/>
                </a:solidFill>
                <a:latin typeface="+mj-lt"/>
              </a:rPr>
              <a:t>Н  +  О  +  Н  =  Н  О  Н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1714500" y="4000500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4071938" y="4000500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2786063" y="357187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7000875" y="442912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6715125" y="442912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7000875" y="357187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6715125" y="357187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286625" y="414337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7286625" y="3857625"/>
            <a:ext cx="142875" cy="142875"/>
          </a:xfrm>
          <a:prstGeom prst="flowChartConnector">
            <a:avLst/>
          </a:prstGeom>
          <a:solidFill>
            <a:schemeClr val="tx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6429375" y="414337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6429375" y="385762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3071813" y="357187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3286125" y="4000500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Блок-схема: узел 29"/>
          <p:cNvSpPr/>
          <p:nvPr/>
        </p:nvSpPr>
        <p:spPr>
          <a:xfrm>
            <a:off x="2500313" y="4000500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3071813" y="442912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Блок-схема: узел 31"/>
          <p:cNvSpPr/>
          <p:nvPr/>
        </p:nvSpPr>
        <p:spPr>
          <a:xfrm>
            <a:off x="2786063" y="4429125"/>
            <a:ext cx="142875" cy="142875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357938" y="3429000"/>
            <a:ext cx="285750" cy="121443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215188" y="3429000"/>
            <a:ext cx="285750" cy="1214438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5400000">
            <a:off x="3464719" y="3536157"/>
            <a:ext cx="571500" cy="107156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5400000">
            <a:off x="1893094" y="3536157"/>
            <a:ext cx="571500" cy="107156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71813" y="4714875"/>
            <a:ext cx="2643187" cy="214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143250" y="1143000"/>
            <a:ext cx="2643188" cy="4619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ВИД СВЯЗИ</a:t>
            </a:r>
          </a:p>
        </p:txBody>
      </p:sp>
      <p:sp>
        <p:nvSpPr>
          <p:cNvPr id="20511" name="TextBox 39"/>
          <p:cNvSpPr txBox="1">
            <a:spLocks noChangeArrowheads="1"/>
          </p:cNvSpPr>
          <p:nvPr/>
        </p:nvSpPr>
        <p:spPr bwMode="auto">
          <a:xfrm>
            <a:off x="1500188" y="5143500"/>
            <a:ext cx="6215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КОВАЛЕНТНАЯ ПОЛЯРНАЯ </a:t>
            </a:r>
          </a:p>
        </p:txBody>
      </p:sp>
      <p:sp>
        <p:nvSpPr>
          <p:cNvPr id="33" name="Нижний колонтитул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наши документы\Ира\картинки\Копия (2) ob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61963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ФИЗИКО-ХИМИЧЕСКАЯ ЛАБОРАТОРИЯ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63" y="1285875"/>
            <a:ext cx="3786187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Объемная модель молекулы воды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2357438"/>
            <a:ext cx="442912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Молекулярная  формула молекулы воды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500563" y="1071563"/>
            <a:ext cx="3786187" cy="1500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dirty="0">
                <a:solidFill>
                  <a:schemeClr val="tx1"/>
                </a:solidFill>
              </a:rPr>
              <a:t>Н</a:t>
            </a:r>
            <a:r>
              <a:rPr lang="ru-RU" sz="8800" baseline="-25000" dirty="0">
                <a:solidFill>
                  <a:schemeClr val="tx1"/>
                </a:solidFill>
              </a:rPr>
              <a:t>2</a:t>
            </a:r>
            <a:r>
              <a:rPr lang="ru-RU" sz="88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786813" y="6500813"/>
            <a:ext cx="357187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0" y="6500813"/>
            <a:ext cx="357188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ата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E5F212-6252-47C0-9491-D759E400FE12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pic>
        <p:nvPicPr>
          <p:cNvPr id="21514" name="Picture 2" descr="C:\Documents and Settings\Администратор\Рабочий стол\Вода\qui-mole-agua-00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1928813"/>
            <a:ext cx="1104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3500438"/>
            <a:ext cx="3071813" cy="2714625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9" name="Picture 1" descr="H:\250708-00001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429250" y="3000375"/>
            <a:ext cx="3071813" cy="2714625"/>
          </a:xfr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1517" name="TextBox 19"/>
          <p:cNvSpPr txBox="1">
            <a:spLocks noChangeArrowheads="1"/>
          </p:cNvSpPr>
          <p:nvPr/>
        </p:nvSpPr>
        <p:spPr bwMode="auto">
          <a:xfrm>
            <a:off x="5357813" y="6000750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Строение молекулы</a:t>
            </a: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8072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ФИЗИКО-ХИМИЧЕСКАЯ ЛАБОРАТОРИЯ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EC3FE7-440E-4A70-AC27-E1638BB81D6E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" y="1357313"/>
            <a:ext cx="3571875" cy="5000625"/>
          </a:xfrm>
        </p:spPr>
      </p:pic>
      <p:pic>
        <p:nvPicPr>
          <p:cNvPr id="22533" name="Picture 3" descr="H:\410x259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3357563"/>
            <a:ext cx="4643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H:\41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38" y="1428750"/>
            <a:ext cx="2682875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2" descr="D:\наши документы\Ира\картинки\Копия (2) ob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38" y="0"/>
            <a:ext cx="164306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85813"/>
            <a:ext cx="800100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EB24BC-D0AA-406B-86FE-5EF6A94BD3A0}" type="datetime11">
              <a:rPr lang="ru-RU"/>
              <a:pPr>
                <a:defRPr/>
              </a:pPr>
              <a:t>15:34:04</a:t>
            </a:fld>
            <a:endParaRPr lang="ru-RU"/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500188" y="37147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</a:t>
            </a:r>
          </a:p>
        </p:txBody>
      </p:sp>
      <p:sp>
        <p:nvSpPr>
          <p:cNvPr id="5125" name="TextBox 8"/>
          <p:cNvSpPr txBox="1">
            <a:spLocks noChangeArrowheads="1"/>
          </p:cNvSpPr>
          <p:nvPr/>
        </p:nvSpPr>
        <p:spPr bwMode="auto">
          <a:xfrm>
            <a:off x="3500438" y="37147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Б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5286375" y="371475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</a:t>
            </a:r>
          </a:p>
        </p:txBody>
      </p:sp>
      <p:sp>
        <p:nvSpPr>
          <p:cNvPr id="5127" name="TextBox 12"/>
          <p:cNvSpPr txBox="1">
            <a:spLocks noChangeArrowheads="1"/>
          </p:cNvSpPr>
          <p:nvPr/>
        </p:nvSpPr>
        <p:spPr bwMode="auto">
          <a:xfrm>
            <a:off x="7143750" y="36433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Г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61962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ФИЗИКО-ХИМИЧЕСКАЯ ЛАБОРАТОРИЯ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555" name="Picture 2" descr="D:\наши документы\Ира\картинки\Копия (2) ob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50" y="2500313"/>
            <a:ext cx="8229600" cy="3454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0" dirty="0" smtClean="0">
                <a:solidFill>
                  <a:schemeClr val="tx1"/>
                </a:solidFill>
              </a:rPr>
              <a:t>Н</a:t>
            </a:r>
            <a:r>
              <a:rPr lang="ru-RU" sz="20000" baseline="-25000" dirty="0" smtClean="0">
                <a:solidFill>
                  <a:schemeClr val="tx1"/>
                </a:solidFill>
              </a:rPr>
              <a:t>2</a:t>
            </a:r>
            <a:r>
              <a:rPr lang="ru-RU" sz="20000" dirty="0" smtClean="0">
                <a:solidFill>
                  <a:schemeClr val="tx1"/>
                </a:solidFill>
              </a:rPr>
              <a:t>О</a:t>
            </a:r>
            <a:endParaRPr lang="ru-RU" sz="20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50" y="2143125"/>
            <a:ext cx="1214438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C00000"/>
                </a:solidFill>
              </a:rPr>
              <a:t>+ 1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25" y="2143125"/>
            <a:ext cx="1214438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solidFill>
                  <a:srgbClr val="C00000"/>
                </a:solidFill>
              </a:rPr>
              <a:t>- 2</a:t>
            </a:r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5000625" y="2143125"/>
            <a:ext cx="1214438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1" name="Прямоугольник 10"/>
          <p:cNvSpPr/>
          <p:nvPr/>
        </p:nvSpPr>
        <p:spPr>
          <a:xfrm>
            <a:off x="2500313" y="2143125"/>
            <a:ext cx="1214437" cy="107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4" action="ppaction://hlinksldjump" highlightClick="1"/>
          </p:cNvPr>
          <p:cNvSpPr/>
          <p:nvPr/>
        </p:nvSpPr>
        <p:spPr>
          <a:xfrm>
            <a:off x="142875" y="6357938"/>
            <a:ext cx="357188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B512A4-A263-497A-974C-C412EAEEA27D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Управляющая кнопка: домой 44">
            <a:hlinkClick r:id="rId4" action="ppaction://hlinksldjump" highlightClick="1"/>
          </p:cNvPr>
          <p:cNvSpPr/>
          <p:nvPr/>
        </p:nvSpPr>
        <p:spPr>
          <a:xfrm>
            <a:off x="0" y="6500813"/>
            <a:ext cx="357188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Управляющая кнопка: домой 43">
            <a:hlinkClick r:id="rId4" action="ppaction://hlinksldjump" highlightClick="1"/>
          </p:cNvPr>
          <p:cNvSpPr/>
          <p:nvPr/>
        </p:nvSpPr>
        <p:spPr>
          <a:xfrm>
            <a:off x="8786813" y="6500813"/>
            <a:ext cx="357187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7715250" y="0"/>
            <a:ext cx="1428750" cy="1214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43313" y="2071688"/>
            <a:ext cx="2428875" cy="6429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Агрегатное состояние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43313" y="2857500"/>
            <a:ext cx="2428875" cy="642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Цвет,  вкус, запах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3313" y="3643313"/>
            <a:ext cx="2428875" cy="6429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Температура плавления, </a:t>
            </a:r>
            <a:r>
              <a:rPr lang="ru-RU" sz="1700" b="1" dirty="0" err="1">
                <a:solidFill>
                  <a:schemeClr val="tx1"/>
                </a:solidFill>
              </a:rPr>
              <a:t>Т</a:t>
            </a:r>
            <a:r>
              <a:rPr lang="ru-RU" sz="1700" b="1" baseline="-25000" dirty="0" err="1">
                <a:solidFill>
                  <a:schemeClr val="tx1"/>
                </a:solidFill>
              </a:rPr>
              <a:t>пл</a:t>
            </a:r>
            <a:endParaRPr lang="ru-RU" sz="1700" b="1" baseline="-25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43313" y="4429125"/>
            <a:ext cx="2428875" cy="642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Температура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кипения,  </a:t>
            </a:r>
            <a:r>
              <a:rPr lang="ru-RU" sz="1700" b="1" dirty="0" err="1">
                <a:solidFill>
                  <a:schemeClr val="tx1"/>
                </a:solidFill>
              </a:rPr>
              <a:t>Т</a:t>
            </a:r>
            <a:r>
              <a:rPr lang="ru-RU" sz="1700" b="1" baseline="-25000" dirty="0" err="1">
                <a:solidFill>
                  <a:schemeClr val="tx1"/>
                </a:solidFill>
              </a:rPr>
              <a:t>кип</a:t>
            </a:r>
            <a:endParaRPr lang="ru-RU" sz="1700" b="1" baseline="-25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13" y="5214938"/>
            <a:ext cx="2428875" cy="6429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Максимальная плотность (4</a:t>
            </a:r>
            <a:r>
              <a:rPr lang="ru-RU" sz="1700" b="1" baseline="30000" dirty="0">
                <a:solidFill>
                  <a:schemeClr val="tx1"/>
                </a:solidFill>
              </a:rPr>
              <a:t>0 </a:t>
            </a:r>
            <a:r>
              <a:rPr lang="ru-RU" sz="1700" b="1" dirty="0">
                <a:solidFill>
                  <a:schemeClr val="tx1"/>
                </a:solidFill>
              </a:rPr>
              <a:t>С), г/мл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71875" y="1285875"/>
            <a:ext cx="2500313" cy="642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</a:rPr>
              <a:t>Химическая формула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43313" y="6000750"/>
            <a:ext cx="2428875" cy="7143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Изменение при охлаждении ниже + 4</a:t>
            </a:r>
            <a:r>
              <a:rPr lang="ru-RU" b="1" baseline="30000" dirty="0">
                <a:solidFill>
                  <a:schemeClr val="tx1"/>
                </a:solidFill>
              </a:rPr>
              <a:t>0 </a:t>
            </a:r>
            <a:r>
              <a:rPr lang="ru-RU" b="1" dirty="0">
                <a:solidFill>
                  <a:schemeClr val="tx1"/>
                </a:solidFill>
              </a:rPr>
              <a:t>С </a:t>
            </a: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 rot="5400000">
            <a:off x="7500957" y="1214423"/>
            <a:ext cx="642943" cy="2357454"/>
          </a:xfrm>
          <a:prstGeom prst="wedgeRoundRectCallout">
            <a:avLst>
              <a:gd name="adj1" fmla="val -15927"/>
              <a:gd name="adj2" fmla="val 502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Ж,    ТВ,    Г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rot="5400000">
            <a:off x="7500957" y="2000241"/>
            <a:ext cx="642943" cy="2357454"/>
          </a:xfrm>
          <a:prstGeom prst="wedgeRoundRectCallout">
            <a:avLst>
              <a:gd name="adj1" fmla="val -7937"/>
              <a:gd name="adj2" fmla="val 4986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Ц,    В,    З </a:t>
            </a: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 rot="5400000">
            <a:off x="7500957" y="2786059"/>
            <a:ext cx="642943" cy="2357454"/>
          </a:xfrm>
          <a:prstGeom prst="wedgeRoundRectCallout">
            <a:avLst>
              <a:gd name="adj1" fmla="val -12731"/>
              <a:gd name="adj2" fmla="val 502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0 </a:t>
            </a:r>
            <a:r>
              <a:rPr lang="ru-RU" sz="2400" b="1" baseline="30000" dirty="0">
                <a:solidFill>
                  <a:schemeClr val="tx1"/>
                </a:solidFill>
              </a:rPr>
              <a:t>0</a:t>
            </a:r>
            <a:r>
              <a:rPr lang="ru-RU" sz="2400" b="1" dirty="0">
                <a:solidFill>
                  <a:schemeClr val="tx1"/>
                </a:solidFill>
              </a:rPr>
              <a:t> С</a:t>
            </a:r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 rot="5400000">
            <a:off x="7500957" y="3571877"/>
            <a:ext cx="642943" cy="2357454"/>
          </a:xfrm>
          <a:prstGeom prst="wedgeRoundRectCallout">
            <a:avLst>
              <a:gd name="adj1" fmla="val -22319"/>
              <a:gd name="adj2" fmla="val 502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100</a:t>
            </a:r>
            <a:r>
              <a:rPr lang="ru-RU" sz="2400" b="1" baseline="30000" dirty="0">
                <a:solidFill>
                  <a:schemeClr val="tx1"/>
                </a:solidFill>
              </a:rPr>
              <a:t>0</a:t>
            </a:r>
            <a:r>
              <a:rPr lang="ru-RU" sz="2400" b="1" dirty="0">
                <a:solidFill>
                  <a:schemeClr val="tx1"/>
                </a:solidFill>
              </a:rPr>
              <a:t>С</a:t>
            </a:r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 rot="5400000">
            <a:off x="7500957" y="4357695"/>
            <a:ext cx="642943" cy="2357454"/>
          </a:xfrm>
          <a:prstGeom prst="wedgeRoundRectCallout">
            <a:avLst>
              <a:gd name="adj1" fmla="val -14329"/>
              <a:gd name="adj2" fmla="val 50298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1 г/мл</a:t>
            </a:r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rot="5400000">
            <a:off x="7500957" y="5143513"/>
            <a:ext cx="642943" cy="2357454"/>
          </a:xfrm>
          <a:prstGeom prst="wedgeRoundRectCallout">
            <a:avLst>
              <a:gd name="adj1" fmla="val -17525"/>
              <a:gd name="adj2" fmla="val 4998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V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увеличивается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0800000" flipV="1">
            <a:off x="7143750" y="3071813"/>
            <a:ext cx="357188" cy="285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V="1">
            <a:off x="7643813" y="3071813"/>
            <a:ext cx="357187" cy="285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8143875" y="3071813"/>
            <a:ext cx="357188" cy="2857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8" idx="3"/>
            <a:endCxn id="33" idx="2"/>
          </p:cNvCxnSpPr>
          <p:nvPr/>
        </p:nvCxnSpPr>
        <p:spPr>
          <a:xfrm>
            <a:off x="6072188" y="1606550"/>
            <a:ext cx="571500" cy="0"/>
          </a:xfrm>
          <a:prstGeom prst="straightConnector1">
            <a:avLst/>
          </a:prstGeom>
          <a:ln w="34925" cap="flat">
            <a:solidFill>
              <a:schemeClr val="bg2">
                <a:lumMod val="10000"/>
              </a:schemeClr>
            </a:solidFill>
            <a:bevel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27" idx="2"/>
          </p:cNvCxnSpPr>
          <p:nvPr/>
        </p:nvCxnSpPr>
        <p:spPr>
          <a:xfrm>
            <a:off x="6072188" y="2392363"/>
            <a:ext cx="571500" cy="0"/>
          </a:xfrm>
          <a:prstGeom prst="straightConnector1">
            <a:avLst/>
          </a:prstGeom>
          <a:ln w="34925" cap="flat">
            <a:solidFill>
              <a:schemeClr val="bg2">
                <a:lumMod val="10000"/>
              </a:schemeClr>
            </a:solidFill>
            <a:bevel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072188" y="3929063"/>
            <a:ext cx="571500" cy="0"/>
          </a:xfrm>
          <a:prstGeom prst="straightConnector1">
            <a:avLst/>
          </a:prstGeom>
          <a:ln w="34925" cap="flat">
            <a:solidFill>
              <a:schemeClr val="bg2">
                <a:lumMod val="10000"/>
              </a:schemeClr>
            </a:solidFill>
            <a:bevel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072188" y="4714875"/>
            <a:ext cx="571500" cy="0"/>
          </a:xfrm>
          <a:prstGeom prst="straightConnector1">
            <a:avLst/>
          </a:prstGeom>
          <a:ln w="34925" cap="flat">
            <a:solidFill>
              <a:schemeClr val="bg2">
                <a:lumMod val="10000"/>
              </a:schemeClr>
            </a:solidFill>
            <a:bevel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072188" y="5500688"/>
            <a:ext cx="571500" cy="0"/>
          </a:xfrm>
          <a:prstGeom prst="straightConnector1">
            <a:avLst/>
          </a:prstGeom>
          <a:ln w="34925" cap="flat">
            <a:solidFill>
              <a:schemeClr val="bg2">
                <a:lumMod val="10000"/>
              </a:schemeClr>
            </a:solidFill>
            <a:bevel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072188" y="6357938"/>
            <a:ext cx="571500" cy="0"/>
          </a:xfrm>
          <a:prstGeom prst="straightConnector1">
            <a:avLst/>
          </a:prstGeom>
          <a:ln w="34925" cap="flat">
            <a:solidFill>
              <a:schemeClr val="bg2">
                <a:lumMod val="10000"/>
              </a:schemeClr>
            </a:solidFill>
            <a:bevel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072188" y="3143250"/>
            <a:ext cx="571500" cy="0"/>
          </a:xfrm>
          <a:prstGeom prst="straightConnector1">
            <a:avLst/>
          </a:prstGeom>
          <a:ln w="34925" cap="flat">
            <a:solidFill>
              <a:schemeClr val="bg2">
                <a:lumMod val="10000"/>
              </a:schemeClr>
            </a:solidFill>
            <a:bevel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8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571875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1214414" y="4286256"/>
            <a:ext cx="134779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H</a:t>
            </a:r>
            <a:r>
              <a:rPr lang="en-US" sz="5400" cap="all" baseline="-25000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2</a:t>
            </a:r>
            <a:r>
              <a:rPr lang="en-US" sz="5400" b="1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O</a:t>
            </a:r>
            <a:endParaRPr lang="ru-RU" sz="54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0" y="332656"/>
            <a:ext cx="9144000" cy="461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ФИЗИКО-ХИМИЧЕСКАЯ ЛАБОРАТОРИЯ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692" t="7806" r="69231" b="24219"/>
          <a:stretch>
            <a:fillRect/>
          </a:stretch>
        </p:blipFill>
        <p:spPr bwMode="auto">
          <a:xfrm rot="7261731">
            <a:off x="1165226" y="1076325"/>
            <a:ext cx="13716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Прямоугольник 80"/>
          <p:cNvSpPr>
            <a:spLocks noChangeArrowheads="1"/>
          </p:cNvSpPr>
          <p:nvPr/>
        </p:nvSpPr>
        <p:spPr bwMode="auto">
          <a:xfrm>
            <a:off x="1000125" y="2000250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82" name="Прямоугольник 81"/>
          <p:cNvSpPr>
            <a:spLocks noChangeArrowheads="1"/>
          </p:cNvSpPr>
          <p:nvPr/>
        </p:nvSpPr>
        <p:spPr bwMode="auto">
          <a:xfrm>
            <a:off x="2214563" y="2428875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O</a:t>
            </a:r>
            <a:endParaRPr lang="ru-RU">
              <a:latin typeface="Calibri" pitchFamily="34" charset="0"/>
            </a:endParaRPr>
          </a:p>
        </p:txBody>
      </p:sp>
      <p:sp>
        <p:nvSpPr>
          <p:cNvPr id="83" name="Прямоугольник 82"/>
          <p:cNvSpPr>
            <a:spLocks noChangeArrowheads="1"/>
          </p:cNvSpPr>
          <p:nvPr/>
        </p:nvSpPr>
        <p:spPr bwMode="auto">
          <a:xfrm>
            <a:off x="714375" y="2214563"/>
            <a:ext cx="33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1357313" y="2143125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85" name="Прямоугольник 84"/>
          <p:cNvSpPr>
            <a:spLocks noChangeArrowheads="1"/>
          </p:cNvSpPr>
          <p:nvPr/>
        </p:nvSpPr>
        <p:spPr bwMode="auto">
          <a:xfrm>
            <a:off x="1928813" y="2714625"/>
            <a:ext cx="33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2500313" y="2643188"/>
            <a:ext cx="33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H</a:t>
            </a:r>
            <a:endParaRPr lang="ru-RU">
              <a:latin typeface="Calibri" pitchFamily="34" charset="0"/>
            </a:endParaRPr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 rot="5400000">
            <a:off x="7500957" y="428606"/>
            <a:ext cx="642943" cy="2357454"/>
          </a:xfrm>
          <a:prstGeom prst="wedgeRoundRectCallout">
            <a:avLst>
              <a:gd name="adj1" fmla="val -15927"/>
              <a:gd name="adj2" fmla="val 4998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</a:rPr>
              <a:t>Н</a:t>
            </a:r>
            <a:r>
              <a:rPr lang="ru-RU" sz="4000" b="1" baseline="-25000" dirty="0">
                <a:solidFill>
                  <a:schemeClr val="tx1"/>
                </a:solidFill>
              </a:rPr>
              <a:t>2</a:t>
            </a:r>
            <a:r>
              <a:rPr lang="ru-RU" sz="4000" b="1" dirty="0">
                <a:solidFill>
                  <a:schemeClr val="tx1"/>
                </a:solidFill>
              </a:rPr>
              <a:t>О</a:t>
            </a:r>
          </a:p>
        </p:txBody>
      </p:sp>
      <p:pic>
        <p:nvPicPr>
          <p:cNvPr id="24615" name="Picture 2" descr="D:\наши документы\Ира\картинки\Копия (2) ob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75" y="0"/>
            <a:ext cx="157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Дата 3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BCFCCE-AE92-4779-BDC6-D73548C7911A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sp>
        <p:nvSpPr>
          <p:cNvPr id="42" name="Нижний колонтитул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9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7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73" grpId="0" build="allAtOnce"/>
      <p:bldP spid="73" grpId="1" build="allAtOnce"/>
      <p:bldP spid="73" grpId="2" build="allAtOnce"/>
      <p:bldP spid="73" grpId="3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600200"/>
            <a:ext cx="864393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i="1" smtClean="0"/>
              <a:t>     Коммунисты – подпольщики занимались саботажем в организованных немцами мастерских. Отремонтированную немцами водокачку оставили наполненной водой, а ночью ударили морозы, в результате чего «трубы раздулись, полопались, вся система пришла в негодность, всё нужно было начинать сначала.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                                       А.Фадеев « Молодая гвардия»</a:t>
            </a:r>
          </a:p>
          <a:p>
            <a:pPr eaLnBrk="1" hangingPunct="1"/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73F94F-450E-4566-ADBB-DC390F12F9E9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86000" y="557212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При замерзании </a:t>
            </a:r>
            <a:r>
              <a:rPr lang="en-US" sz="2000" b="1">
                <a:solidFill>
                  <a:srgbClr val="0000FF"/>
                </a:solidFill>
                <a:latin typeface="Calibri" pitchFamily="34" charset="0"/>
              </a:rPr>
              <a:t>V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 воды увеличивается и  вода  разрывает сосуд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29438" y="0"/>
            <a:ext cx="2214562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6" name="Picture 7" descr="учен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0"/>
            <a:ext cx="2197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14480" y="142852"/>
            <a:ext cx="3381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подумай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75" y="1214438"/>
            <a:ext cx="9001125" cy="5643562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</a:t>
            </a:r>
            <a:r>
              <a:rPr lang="ru-RU" sz="4200" dirty="0" smtClean="0"/>
              <a:t> </a:t>
            </a:r>
            <a:r>
              <a:rPr lang="ru-RU" sz="4500" b="1" i="1" dirty="0" smtClean="0"/>
              <a:t>- </a:t>
            </a:r>
            <a:r>
              <a:rPr lang="ru-RU" sz="4500" i="1" dirty="0" smtClean="0"/>
              <a:t>Какое топливо заменит уголь?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i="1" dirty="0" smtClean="0"/>
              <a:t>      - Вода, - ответил инженер.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i="1" dirty="0" smtClean="0"/>
              <a:t>      - Вода? – переспросил </a:t>
            </a:r>
            <a:r>
              <a:rPr lang="ru-RU" sz="4500" i="1" dirty="0" err="1" smtClean="0"/>
              <a:t>Пенкроф</a:t>
            </a:r>
            <a:r>
              <a:rPr lang="ru-RU" sz="4500" i="1" dirty="0" smtClean="0"/>
              <a:t>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500" i="1" dirty="0" smtClean="0"/>
              <a:t>      - Да, но вода, разложенная на составные части, - пояснил </a:t>
            </a:r>
            <a:r>
              <a:rPr lang="ru-RU" sz="4500" i="1" dirty="0" err="1" smtClean="0"/>
              <a:t>Сайерс</a:t>
            </a:r>
            <a:r>
              <a:rPr lang="ru-RU" sz="4500" i="1" dirty="0" smtClean="0"/>
              <a:t> Смит.- Без сомнения, это будет делаться при помощи электричества, которое в руках человека станет могучей силой. Да, я уверен, что наступит день, и вода заменит топливо; водород и кислород, из которых она состоит, будут применяться и раздельно; они окажутся неисчерпаемым и таким мощным источником тепла и света, что углю до них далеко! Наступит день, друзья мои, и в трюмы пароходов станут грузить не уголь, а баллоны с двумя этими сжатыми газами, и они будут сгорать с огромнейшей тепловой отдачей… Вода – это уголь грядущих веков.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dirty="0" smtClean="0"/>
              <a:t>                                                                            Ж. Верн «Таинственный остров»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500" b="1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4500" b="1" dirty="0" smtClean="0"/>
              <a:t>Как называется процесс разложения воды на кислород и водород под действием   	электричества?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500" b="1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4500" b="1" dirty="0" smtClean="0"/>
              <a:t> Какой газ, получаемый при разложении воды, можно использовать как топливо?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5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500" b="1" dirty="0" smtClean="0"/>
          </a:p>
          <a:p>
            <a:pPr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4500" b="1" dirty="0" smtClean="0"/>
              <a:t>Каким преимуществом обладает этот газ перед другими видами топлива?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B4A06F-FB38-4E04-B46E-8DDA97211078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72313" y="464343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электролиз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6625" y="5429250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водород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14938" y="6286500"/>
            <a:ext cx="3786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экологически чистое топливо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9438" y="0"/>
            <a:ext cx="2214562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2" name="Picture 7" descr="учен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0"/>
            <a:ext cx="2197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14480" y="142852"/>
            <a:ext cx="3381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подумай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Автор презентации </a:t>
            </a:r>
            <a:r>
              <a:rPr lang="ru-RU" dirty="0" err="1"/>
              <a:t>Беземская</a:t>
            </a:r>
            <a:r>
              <a:rPr lang="ru-RU" dirty="0"/>
              <a:t>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5786438"/>
            <a:ext cx="8786812" cy="6429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Теперь отдохнем. Минута отдыха. Вода, вода, кругом вода... Сейчас </a:t>
            </a:r>
            <a:r>
              <a:rPr lang="ru-RU" sz="160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мы поплаваем.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Скоро будет дан старт к заплыву, а пока разминаемся. Поплыли – кроль, брасс, баттерфляй, по-собачьи, на спине. Не заплывать за буйки!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0" y="6492875"/>
            <a:ext cx="828675" cy="365125"/>
          </a:xfrm>
        </p:spPr>
        <p:txBody>
          <a:bodyPr/>
          <a:lstStyle/>
          <a:p>
            <a:pPr>
              <a:defRPr/>
            </a:pPr>
            <a:fld id="{A4A19B5B-DAFC-4657-A793-30E8AD3655CC}" type="datetime11">
              <a:rPr lang="ru-RU" sz="1400" b="1">
                <a:solidFill>
                  <a:schemeClr val="bg2">
                    <a:lumMod val="10000"/>
                  </a:schemeClr>
                </a:solidFill>
              </a:rPr>
              <a:pPr>
                <a:defRPr/>
              </a:pPr>
              <a:t>15:34:06</a:t>
            </a:fld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2297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БИОХИМИЧЕСКАЯ ЛАБОРАТОРИЯ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9699" name="Содержимое 5"/>
          <p:cNvSpPr>
            <a:spLocks noGrp="1"/>
          </p:cNvSpPr>
          <p:nvPr>
            <p:ph idx="1"/>
          </p:nvPr>
        </p:nvSpPr>
        <p:spPr>
          <a:xfrm>
            <a:off x="214313" y="1143000"/>
            <a:ext cx="8715375" cy="55721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/>
              <a:t>Тема исследования:  </a:t>
            </a:r>
          </a:p>
          <a:p>
            <a:pPr algn="ctr" eaLnBrk="1" hangingPunct="1">
              <a:buFont typeface="Arial" charset="0"/>
              <a:buNone/>
            </a:pPr>
            <a:r>
              <a:rPr lang="ru-RU" sz="4000" b="1" i="1" smtClean="0">
                <a:solidFill>
                  <a:srgbClr val="C00000"/>
                </a:solidFill>
              </a:rPr>
              <a:t>Значение воды в природе</a:t>
            </a:r>
          </a:p>
          <a:p>
            <a:pPr eaLnBrk="1" hangingPunct="1">
              <a:buFont typeface="Arial" charset="0"/>
              <a:buNone/>
            </a:pPr>
            <a:endParaRPr lang="ru-RU" sz="2000" b="1" smtClean="0"/>
          </a:p>
          <a:p>
            <a:pPr eaLnBrk="1" hangingPunct="1">
              <a:buFont typeface="Arial" charset="0"/>
              <a:buNone/>
            </a:pPr>
            <a:endParaRPr lang="ru-RU" sz="2000" b="1" smtClean="0"/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Выяснить роль воды в :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-  жизни растений,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 -  животных  и человека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</a:t>
            </a:r>
          </a:p>
          <a:p>
            <a:pPr eaLnBrk="1" hangingPunct="1">
              <a:buFont typeface="Arial" charset="0"/>
              <a:buNone/>
            </a:pPr>
            <a:endParaRPr lang="ru-RU" sz="2800" b="1" smtClean="0"/>
          </a:p>
          <a:p>
            <a:pPr eaLnBrk="1" hangingPunct="1">
              <a:buFont typeface="Arial" charset="0"/>
              <a:buNone/>
            </a:pPr>
            <a:endParaRPr lang="ru-RU" sz="2000" b="1" smtClean="0"/>
          </a:p>
          <a:p>
            <a:pPr eaLnBrk="1" hangingPunct="1">
              <a:buFontTx/>
              <a:buChar char="-"/>
            </a:pPr>
            <a:endParaRPr lang="ru-RU" sz="2000" b="1" smtClean="0"/>
          </a:p>
          <a:p>
            <a:pPr algn="ctr" eaLnBrk="1" hangingPunct="1">
              <a:buFont typeface="Arial" charset="0"/>
              <a:buNone/>
            </a:pPr>
            <a:endParaRPr lang="ru-RU" sz="2400" b="1" i="1" u="sng" smtClean="0"/>
          </a:p>
          <a:p>
            <a:pPr algn="ctr" eaLnBrk="1" hangingPunct="1">
              <a:buFont typeface="Arial" charset="0"/>
              <a:buNone/>
            </a:pPr>
            <a:endParaRPr lang="ru-RU" sz="2400" b="1" i="1" u="sng" smtClean="0"/>
          </a:p>
          <a:p>
            <a:pPr algn="ctr" eaLnBrk="1" hangingPunct="1">
              <a:buFont typeface="Arial" charset="0"/>
              <a:buNone/>
            </a:pPr>
            <a:endParaRPr lang="ru-RU" sz="2400" b="1" i="1" u="sng" smtClean="0"/>
          </a:p>
          <a:p>
            <a:pPr eaLnBrk="1" hangingPunct="1"/>
            <a:endParaRPr lang="ru-RU" smtClean="0"/>
          </a:p>
        </p:txBody>
      </p:sp>
      <p:pic>
        <p:nvPicPr>
          <p:cNvPr id="29700" name="Picture 2" descr="D:\наши документы\Ира\к УРОКУ\photosynthe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0"/>
            <a:ext cx="500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43B7A93-66BF-4C4F-A62B-AB3B908BDE17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pic>
        <p:nvPicPr>
          <p:cNvPr id="2970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2643188"/>
            <a:ext cx="37480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142852"/>
            <a:ext cx="7143800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cap="all" dirty="0">
                <a:ln/>
                <a:solidFill>
                  <a:schemeClr val="accent5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Аномалии воды</a:t>
            </a:r>
          </a:p>
        </p:txBody>
      </p:sp>
      <p:sp>
        <p:nvSpPr>
          <p:cNvPr id="17" name="Дата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D0AC6E-1E8C-4310-861E-289F503E2313}" type="datetime11">
              <a:rPr lang="ru-RU"/>
              <a:pPr>
                <a:defRPr/>
              </a:pPr>
              <a:t>15:34:06</a:t>
            </a:fld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142875" y="1214438"/>
            <a:ext cx="8643938" cy="5143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max </a:t>
            </a:r>
            <a:r>
              <a:rPr lang="ru-RU" b="1" dirty="0" err="1" smtClean="0"/>
              <a:t>ρ </a:t>
            </a:r>
            <a:r>
              <a:rPr lang="ru-RU" b="1" dirty="0" smtClean="0"/>
              <a:t>(Н</a:t>
            </a:r>
            <a:r>
              <a:rPr lang="ru-RU" b="1" baseline="-25000" dirty="0" smtClean="0"/>
              <a:t>2</a:t>
            </a:r>
            <a:r>
              <a:rPr lang="ru-RU" b="1" dirty="0" smtClean="0"/>
              <a:t>О)</a:t>
            </a:r>
            <a:r>
              <a:rPr lang="en-US" b="1" dirty="0" smtClean="0"/>
              <a:t> </a:t>
            </a:r>
            <a:r>
              <a:rPr lang="ru-RU" b="1" dirty="0" smtClean="0"/>
              <a:t>= 1 г/мл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max </a:t>
            </a:r>
            <a:r>
              <a:rPr lang="ru-RU" b="1" dirty="0" err="1" smtClean="0"/>
              <a:t>ρ </a:t>
            </a:r>
            <a:r>
              <a:rPr lang="ru-RU" b="1" dirty="0" smtClean="0"/>
              <a:t>(льда) = 0,92 г/мл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Лед плавает на поверхности водоема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При замерзании </a:t>
            </a:r>
            <a:r>
              <a:rPr lang="en-US" b="1" dirty="0" smtClean="0"/>
              <a:t>V</a:t>
            </a:r>
            <a:r>
              <a:rPr lang="ru-RU" b="1" dirty="0" smtClean="0"/>
              <a:t> воды увеличивается и  вода    	разрывает сосуд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У воды самая большая теплоемкость (в 3100 раз             	    больше, чем у воздуха, в 4 раза больше, чем у    	  	     горных пород)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38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                       Между молекулами воды – водородная                    	                          					связь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692" t="7806" r="69231" b="24219"/>
          <a:stretch>
            <a:fillRect/>
          </a:stretch>
        </p:blipFill>
        <p:spPr bwMode="auto">
          <a:xfrm rot="7261731">
            <a:off x="5969794" y="5974556"/>
            <a:ext cx="4381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692" t="7806" r="69231" b="24219"/>
          <a:stretch>
            <a:fillRect/>
          </a:stretch>
        </p:blipFill>
        <p:spPr bwMode="auto">
          <a:xfrm rot="7261731">
            <a:off x="6823076" y="5902325"/>
            <a:ext cx="4254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7692" t="7806" r="69231" b="24219"/>
          <a:stretch>
            <a:fillRect/>
          </a:stretch>
        </p:blipFill>
        <p:spPr bwMode="auto">
          <a:xfrm rot="7261731">
            <a:off x="7647782" y="5844381"/>
            <a:ext cx="43815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8001000" y="6500813"/>
            <a:ext cx="158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6500813" y="6429375"/>
            <a:ext cx="142875" cy="71438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7358063" y="6357938"/>
            <a:ext cx="71437" cy="714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 flipH="1" flipV="1">
            <a:off x="6643688" y="6572250"/>
            <a:ext cx="15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000875" y="6357938"/>
            <a:ext cx="142875" cy="714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786688" y="6286500"/>
            <a:ext cx="142875" cy="73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072188" y="6429375"/>
            <a:ext cx="142875" cy="714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Управляющая кнопка: домой 17">
            <a:hlinkClick r:id="rId4" action="ppaction://hlinksldjump" highlightClick="1"/>
          </p:cNvPr>
          <p:cNvSpPr/>
          <p:nvPr/>
        </p:nvSpPr>
        <p:spPr>
          <a:xfrm>
            <a:off x="8643938" y="6357938"/>
            <a:ext cx="357187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правляющая кнопка: домой 18">
            <a:hlinkClick r:id="rId4" action="ppaction://hlinksldjump" highlightClick="1"/>
          </p:cNvPr>
          <p:cNvSpPr/>
          <p:nvPr/>
        </p:nvSpPr>
        <p:spPr>
          <a:xfrm>
            <a:off x="142875" y="6357938"/>
            <a:ext cx="357188" cy="357187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65" name="Picture 1" descr="H: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0"/>
            <a:ext cx="9652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61962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БИОХИМИЧЕСКАЯ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ЛАБОРАТОРИЯ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23" name="Picture 2" descr="D:\наши документы\Ира\к УРОКУ\photosynthe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0"/>
            <a:ext cx="500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EB131B-0CAF-492C-A08A-A146EEC38FAE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0"/>
            <a:ext cx="500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D:\наши документы\Ира\C&amp;M\ELVT\Files\89\{89436939-D16C-4693-98C6-D7521CC447A5}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4143375"/>
            <a:ext cx="2714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Блок-схема: процесс 13"/>
          <p:cNvSpPr/>
          <p:nvPr/>
        </p:nvSpPr>
        <p:spPr>
          <a:xfrm>
            <a:off x="214313" y="4500563"/>
            <a:ext cx="2786062" cy="285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Среда обитания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215063" y="3786188"/>
            <a:ext cx="2786062" cy="285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Входит в состав клеток</a:t>
            </a: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3857625" y="2500313"/>
            <a:ext cx="2786063" cy="28575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Вода – уникальный растворитель: почвенное питание растений, обменные процессы.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pic>
        <p:nvPicPr>
          <p:cNvPr id="30732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28625" y="1857375"/>
            <a:ext cx="2249488" cy="2047875"/>
          </a:xfrm>
          <a:noFill/>
        </p:spPr>
      </p:pic>
      <p:pic>
        <p:nvPicPr>
          <p:cNvPr id="3073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8" y="3714750"/>
            <a:ext cx="204787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8E5853-BBCB-46D7-A4D6-8A57D6120F37}" type="datetime11">
              <a:rPr lang="ru-RU"/>
              <a:pPr>
                <a:defRPr/>
              </a:pPr>
              <a:t>15:34:06</a:t>
            </a:fld>
            <a:endParaRPr lang="ru-RU"/>
          </a:p>
        </p:txBody>
      </p:sp>
      <p:sp>
        <p:nvSpPr>
          <p:cNvPr id="31747" name="Содержимое 6"/>
          <p:cNvSpPr>
            <a:spLocks noGrp="1"/>
          </p:cNvSpPr>
          <p:nvPr>
            <p:ph sz="half" idx="2"/>
          </p:nvPr>
        </p:nvSpPr>
        <p:spPr>
          <a:xfrm>
            <a:off x="4791075" y="1928813"/>
            <a:ext cx="4352925" cy="5399087"/>
          </a:xfrm>
        </p:spPr>
        <p:txBody>
          <a:bodyPr>
            <a:spAutoFit/>
          </a:bodyPr>
          <a:lstStyle/>
          <a:p>
            <a:pPr eaLnBrk="1" hangingPunct="1"/>
            <a:r>
              <a:rPr lang="ru-RU" sz="2000" b="1" smtClean="0"/>
              <a:t>растения на 50-90% состоят из воды</a:t>
            </a:r>
          </a:p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минеральные вещества поступают в растение только в растворенном виде</a:t>
            </a:r>
          </a:p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вода  участвует в фотосинтезе</a:t>
            </a:r>
          </a:p>
          <a:p>
            <a:pPr eaLnBrk="1" hangingPunct="1"/>
            <a:endParaRPr lang="ru-RU" sz="2000" b="1" smtClean="0"/>
          </a:p>
          <a:p>
            <a:pPr eaLnBrk="1" hangingPunct="1"/>
            <a:r>
              <a:rPr lang="ru-RU" sz="2000" b="1" smtClean="0"/>
              <a:t>обеспечивает объем и упругость клетки</a:t>
            </a:r>
          </a:p>
          <a:p>
            <a:pPr eaLnBrk="1" hangingPunct="1"/>
            <a:endParaRPr lang="ru-RU" b="1" smtClean="0"/>
          </a:p>
          <a:p>
            <a:pPr eaLnBrk="1" hangingPunct="1"/>
            <a:endParaRPr lang="ru-RU" b="1" smtClean="0"/>
          </a:p>
          <a:p>
            <a:pPr eaLnBrk="1" hangingPunct="1"/>
            <a:endParaRPr lang="ru-RU" smtClean="0"/>
          </a:p>
        </p:txBody>
      </p:sp>
      <p:sp>
        <p:nvSpPr>
          <p:cNvPr id="31748" name="Прямоугольник 7"/>
          <p:cNvSpPr>
            <a:spLocks noChangeArrowheads="1"/>
          </p:cNvSpPr>
          <p:nvPr/>
        </p:nvSpPr>
        <p:spPr bwMode="auto">
          <a:xfrm>
            <a:off x="214313" y="1143000"/>
            <a:ext cx="564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</a:t>
            </a:r>
            <a:r>
              <a:rPr lang="ru-RU" sz="3200" b="1">
                <a:latin typeface="Calibri" pitchFamily="34" charset="0"/>
              </a:rPr>
              <a:t>роль воды в жизни растений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461963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БИОХИМИЧЕСКАЯ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ЛАБОРАТОРИЯ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750" name="Picture 2" descr="D:\наши документы\Ира\к УРОКУ\photosynthe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3938" y="0"/>
            <a:ext cx="500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настраиваемая 11">
            <a:hlinkClick r:id="rId5" action="ppaction://hlinkfile" highlightClick="1"/>
          </p:cNvPr>
          <p:cNvSpPr/>
          <p:nvPr/>
        </p:nvSpPr>
        <p:spPr>
          <a:xfrm>
            <a:off x="642938" y="3929063"/>
            <a:ext cx="1571625" cy="1571625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pic>
        <p:nvPicPr>
          <p:cNvPr id="3175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2000250"/>
            <a:ext cx="38576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8229600" cy="5357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роль воды  в жизни животных  и человека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</a:t>
            </a:r>
            <a:r>
              <a:rPr lang="ru-RU" smtClean="0"/>
              <a:t>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61962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БИОХИМИЧЕСКАЯ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ЛАБОРАТОРИЯ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0" name="Picture 2" descr="D:\наши документы\Ира\к УРОКУ\photosynthet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3938" y="0"/>
            <a:ext cx="5000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E86B0A-DB28-4330-92D7-C92F2287F8EF}" type="datetime11">
              <a:rPr lang="ru-RU"/>
              <a:pPr>
                <a:defRPr/>
              </a:pPr>
              <a:t>15:34:07</a:t>
            </a:fld>
            <a:endParaRPr lang="ru-RU"/>
          </a:p>
        </p:txBody>
      </p:sp>
      <p:sp>
        <p:nvSpPr>
          <p:cNvPr id="1033" name="Прямоугольник 7"/>
          <p:cNvSpPr>
            <a:spLocks noChangeArrowheads="1"/>
          </p:cNvSpPr>
          <p:nvPr/>
        </p:nvSpPr>
        <p:spPr bwMode="auto">
          <a:xfrm>
            <a:off x="285750" y="1785938"/>
            <a:ext cx="5715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Calibri" pitchFamily="34" charset="0"/>
              </a:rPr>
              <a:t>- в организмах животных – воды 60 - 90%</a:t>
            </a:r>
          </a:p>
          <a:p>
            <a:r>
              <a:rPr lang="ru-RU" sz="2400" b="1">
                <a:latin typeface="Calibri" pitchFamily="34" charset="0"/>
              </a:rPr>
              <a:t>- </a:t>
            </a:r>
            <a:r>
              <a:rPr lang="ru-RU" sz="2000" b="1">
                <a:latin typeface="Calibri" pitchFamily="34" charset="0"/>
              </a:rPr>
              <a:t>состав плазмы крови очень близок к составу   	  	                            воды морей и океанов, </a:t>
            </a:r>
          </a:p>
          <a:p>
            <a:r>
              <a:rPr lang="ru-RU" sz="2000" b="1">
                <a:latin typeface="Calibri" pitchFamily="34" charset="0"/>
              </a:rPr>
              <a:t>- 6-недельный эмбрион – 97,6 % воды,</a:t>
            </a:r>
          </a:p>
          <a:p>
            <a:r>
              <a:rPr lang="ru-RU" sz="2000" b="1">
                <a:latin typeface="Calibri" pitchFamily="34" charset="0"/>
              </a:rPr>
              <a:t>- новорожденный организм – 70 – 83 %</a:t>
            </a:r>
          </a:p>
          <a:p>
            <a:r>
              <a:rPr lang="ru-RU" sz="2000" b="1">
                <a:latin typeface="Calibri" pitchFamily="34" charset="0"/>
              </a:rPr>
              <a:t>- взрослый организм – 75%</a:t>
            </a:r>
          </a:p>
          <a:p>
            <a:r>
              <a:rPr lang="ru-RU" sz="2000" b="1">
                <a:latin typeface="Calibri" pitchFamily="34" charset="0"/>
              </a:rPr>
              <a:t>- кровь – 81%</a:t>
            </a:r>
          </a:p>
          <a:p>
            <a:r>
              <a:rPr lang="ru-RU" sz="2000" b="1">
                <a:latin typeface="Calibri" pitchFamily="34" charset="0"/>
              </a:rPr>
              <a:t>- плотные ткани (мышцы) – 75%</a:t>
            </a:r>
          </a:p>
          <a:p>
            <a:r>
              <a:rPr lang="ru-RU" sz="2000" b="1">
                <a:latin typeface="Calibri" pitchFamily="34" charset="0"/>
              </a:rPr>
              <a:t>- кости – 20%</a:t>
            </a:r>
          </a:p>
          <a:p>
            <a:pPr>
              <a:buFontTx/>
              <a:buChar char="-"/>
            </a:pPr>
            <a:endParaRPr lang="ru-RU" sz="2000" b="1">
              <a:latin typeface="Calibri" pitchFamily="34" charset="0"/>
            </a:endParaRPr>
          </a:p>
          <a:p>
            <a:r>
              <a:rPr lang="ru-RU" sz="2000" b="1" u="sng">
                <a:latin typeface="Calibri" pitchFamily="34" charset="0"/>
              </a:rPr>
              <a:t>Ежесуточно выделяется в виде:</a:t>
            </a:r>
          </a:p>
          <a:p>
            <a:r>
              <a:rPr lang="ru-RU" sz="2000" b="1">
                <a:latin typeface="Calibri" pitchFamily="34" charset="0"/>
              </a:rPr>
              <a:t>- слюны - 1500мл</a:t>
            </a:r>
          </a:p>
          <a:p>
            <a:r>
              <a:rPr lang="ru-RU" sz="2000" b="1">
                <a:latin typeface="Calibri" pitchFamily="34" charset="0"/>
              </a:rPr>
              <a:t>- желудочного сока – 2500мл</a:t>
            </a:r>
          </a:p>
          <a:p>
            <a:r>
              <a:rPr lang="ru-RU" sz="2000" b="1">
                <a:latin typeface="Calibri" pitchFamily="34" charset="0"/>
              </a:rPr>
              <a:t>- сок поджелудочной железы – 700мл</a:t>
            </a:r>
          </a:p>
          <a:p>
            <a:r>
              <a:rPr lang="ru-RU" sz="2000" b="1">
                <a:latin typeface="Calibri" pitchFamily="34" charset="0"/>
              </a:rPr>
              <a:t>- кишечные соки – 3000мл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2143125"/>
            <a:ext cx="2163762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Grp="1" noChangeAspect="1"/>
          </p:cNvGraphicFramePr>
          <p:nvPr/>
        </p:nvGraphicFramePr>
        <p:xfrm>
          <a:off x="7000875" y="5072063"/>
          <a:ext cx="1928813" cy="1590675"/>
        </p:xfrm>
        <a:graphic>
          <a:graphicData uri="http://schemas.openxmlformats.org/presentationml/2006/ole">
            <p:oleObj spid="_x0000_s1026" name="Worksheet" r:id="rId7" imgW="4857626" imgH="396249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ши документы\Ира\картинки\Новая папка\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28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5717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6000" smtClean="0">
                <a:latin typeface="Monotype Corsiva" pitchFamily="66" charset="0"/>
              </a:rPr>
              <a:t/>
            </a:r>
            <a:br>
              <a:rPr lang="ru-RU" sz="6000" smtClean="0">
                <a:latin typeface="Monotype Corsiva" pitchFamily="66" charset="0"/>
              </a:rPr>
            </a:br>
            <a:r>
              <a:rPr lang="ru-RU" sz="6000" smtClean="0">
                <a:latin typeface="Monotype Corsiva" pitchFamily="66" charset="0"/>
              </a:rPr>
              <a:t>« Просто знать – еще не все, знания нужно уметь 					использовать» </a:t>
            </a:r>
            <a:br>
              <a:rPr lang="ru-RU" sz="6000" smtClean="0">
                <a:latin typeface="Monotype Corsiva" pitchFamily="66" charset="0"/>
              </a:rPr>
            </a:br>
            <a:r>
              <a:rPr lang="ru-RU" sz="6000" smtClean="0">
                <a:latin typeface="Monotype Corsiva" pitchFamily="66" charset="0"/>
              </a:rPr>
              <a:t>			                       Гете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929063"/>
            <a:ext cx="2286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7C7D9BC-6F6F-45C0-B6FA-8D717EE3226B}" type="datetime11">
              <a:rPr lang="ru-RU"/>
              <a:pPr>
                <a:defRPr/>
              </a:pPr>
              <a:t>15:34:04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858000" y="0"/>
            <a:ext cx="2286000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7F1C5A-3701-414F-A39C-AF1133F7DFBC}" type="datetime11">
              <a:rPr lang="ru-RU"/>
              <a:pPr>
                <a:defRPr/>
              </a:pPr>
              <a:t>15:34:07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08" y="2143116"/>
            <a:ext cx="4714908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 cmpd="tri"/>
          <a:scene3d>
            <a:camera prst="orthographicFront"/>
            <a:lightRig rig="threePt" dir="t"/>
          </a:scene3d>
          <a:sp3d prstMaterial="flat">
            <a:bevelT w="330200" h="355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FF"/>
                </a:solidFill>
              </a:rPr>
              <a:t>Роль воды в природе и жизни человека</a:t>
            </a:r>
          </a:p>
        </p:txBody>
      </p:sp>
      <p:sp>
        <p:nvSpPr>
          <p:cNvPr id="32775" name="TextBox 6"/>
          <p:cNvSpPr txBox="1">
            <a:spLocks noChangeArrowheads="1"/>
          </p:cNvSpPr>
          <p:nvPr/>
        </p:nvSpPr>
        <p:spPr bwMode="auto">
          <a:xfrm>
            <a:off x="285750" y="1285875"/>
            <a:ext cx="8858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libri" pitchFamily="34" charset="0"/>
              </a:rPr>
              <a:t>Составьте схему, отражающую роль воды в природе и жизни человека (можете дополнить)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643314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Внутренняя среда организмов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71604" y="4786322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Фотосинтез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57620" y="5643578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Растворитель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29322" y="4786322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Среда обитания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00958" y="3643314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Почвенное питание растений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2286000" y="1500188"/>
            <a:ext cx="785813" cy="350043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0" idx="0"/>
          </p:cNvCxnSpPr>
          <p:nvPr/>
        </p:nvCxnSpPr>
        <p:spPr>
          <a:xfrm rot="10800000" flipV="1">
            <a:off x="2286000" y="2857500"/>
            <a:ext cx="2214563" cy="192881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0" idx="2"/>
            <a:endCxn id="0" idx="0"/>
          </p:cNvCxnSpPr>
          <p:nvPr/>
        </p:nvCxnSpPr>
        <p:spPr>
          <a:xfrm rot="16200000" flipH="1">
            <a:off x="3143250" y="4214813"/>
            <a:ext cx="2786063" cy="7143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0" idx="2"/>
            <a:endCxn id="0" idx="0"/>
          </p:cNvCxnSpPr>
          <p:nvPr/>
        </p:nvCxnSpPr>
        <p:spPr>
          <a:xfrm rot="16200000" flipH="1">
            <a:off x="4607719" y="2750344"/>
            <a:ext cx="1928813" cy="2143125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0" idx="0"/>
          </p:cNvCxnSpPr>
          <p:nvPr/>
        </p:nvCxnSpPr>
        <p:spPr>
          <a:xfrm>
            <a:off x="4500563" y="2857500"/>
            <a:ext cx="3714750" cy="785813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714480" y="142852"/>
            <a:ext cx="3381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подумай</a:t>
            </a:r>
          </a:p>
        </p:txBody>
      </p:sp>
      <p:pic>
        <p:nvPicPr>
          <p:cNvPr id="32797" name="Picture 7" descr="учен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0"/>
            <a:ext cx="2197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F872AE-0C93-44F0-B996-F83E5F83B384}" type="datetime11">
              <a:rPr lang="ru-RU"/>
              <a:pPr>
                <a:defRPr/>
              </a:pPr>
              <a:t>15:34:07</a:t>
            </a:fld>
            <a:endParaRPr lang="ru-RU"/>
          </a:p>
        </p:txBody>
      </p:sp>
      <p:sp>
        <p:nvSpPr>
          <p:cNvPr id="33795" name="Прямоугольник 17"/>
          <p:cNvSpPr>
            <a:spLocks noChangeArrowheads="1"/>
          </p:cNvSpPr>
          <p:nvPr/>
        </p:nvSpPr>
        <p:spPr bwMode="auto">
          <a:xfrm>
            <a:off x="571500" y="1500188"/>
            <a:ext cx="8072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/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400" i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Сколько «ведер воды» содержится в вашем организме (объем  ведра равен 12 л.), если содержание воды 65% от массы тела.</a:t>
            </a:r>
          </a:p>
          <a:p>
            <a:pPr indent="450850" eaLnBrk="0" hangingPunct="0"/>
            <a:endParaRPr lang="ru-RU" sz="280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14500" y="3000375"/>
          <a:ext cx="7215188" cy="3143250"/>
        </p:xfrm>
        <a:graphic>
          <a:graphicData uri="http://schemas.openxmlformats.org/drawingml/2006/table">
            <a:tbl>
              <a:tblPr/>
              <a:tblGrid>
                <a:gridCol w="2562225"/>
                <a:gridCol w="4652963"/>
              </a:tblGrid>
              <a:tr h="314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Дано:</a:t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 (орг.) = 50  кг        </a:t>
                      </a:r>
                      <a:endParaRPr kumimoji="0" lang="uk-UA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 = 80%, или 0,8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Найти: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(воды)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Решение: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 (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воды)</a:t>
                      </a:r>
                      <a:r>
                        <a:rPr kumimoji="0" lang="uk-UA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= 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 (вода)  100% / m (орг.)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 (вода) = w  m (орг.) = 0,8 50 = 40 кг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Ответ: масса воды в моём организме составляет 40 кг.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00125" y="3071813"/>
            <a:ext cx="2643188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5" y="3071813"/>
            <a:ext cx="4286250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929438" y="0"/>
            <a:ext cx="2214562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142852"/>
            <a:ext cx="3381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подумай</a:t>
            </a:r>
          </a:p>
        </p:txBody>
      </p:sp>
      <p:pic>
        <p:nvPicPr>
          <p:cNvPr id="33803" name="Picture 7" descr="учен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0"/>
            <a:ext cx="2197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6C9BC9-0C74-4F9C-A919-18691010A743}" type="datetime11">
              <a:rPr lang="ru-RU"/>
              <a:pPr>
                <a:defRPr/>
              </a:pPr>
              <a:t>15:34:07</a:t>
            </a:fld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000250"/>
            <a:ext cx="8715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Calibri" pitchFamily="34" charset="0"/>
              </a:rPr>
              <a:t>При потере воды в количестве 6% от массы тела у человека повышается температура, при потере 10% - нарушается глотательный рефлекс, начинаются галлюцинации, а при потере 15% жидкости человек умирает, как вы думаете почему? </a:t>
            </a:r>
          </a:p>
          <a:p>
            <a:r>
              <a:rPr lang="ru-RU" sz="2400" i="1">
                <a:latin typeface="Calibri" pitchFamily="34" charset="0"/>
              </a:rPr>
              <a:t>                         </a:t>
            </a:r>
            <a:r>
              <a:rPr lang="ru-RU" sz="2000" b="1">
                <a:solidFill>
                  <a:srgbClr val="0000FF"/>
                </a:solidFill>
                <a:latin typeface="Calibri" pitchFamily="34" charset="0"/>
              </a:rPr>
              <a:t>кровь густеет настолько, что сердце не может её толкать</a:t>
            </a:r>
          </a:p>
          <a:p>
            <a:endParaRPr lang="ru-RU" sz="2400" i="1">
              <a:latin typeface="Calibri" pitchFamily="34" charset="0"/>
            </a:endParaRPr>
          </a:p>
          <a:p>
            <a:r>
              <a:rPr lang="ru-RU" sz="2400" i="1">
                <a:latin typeface="Calibri" pitchFamily="34" charset="0"/>
              </a:rPr>
              <a:t>Посмотрите ваши расчёты. Какова для вашего организма критическая норма потери воды - это величина 15 %.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0"/>
            <a:ext cx="2286000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42852"/>
            <a:ext cx="3381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подумай</a:t>
            </a:r>
          </a:p>
        </p:txBody>
      </p:sp>
      <p:pic>
        <p:nvPicPr>
          <p:cNvPr id="34822" name="Picture 7" descr="учен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0"/>
            <a:ext cx="2197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apl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821796">
            <a:off x="5867400" y="765175"/>
            <a:ext cx="22415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002962">
            <a:off x="395288" y="476250"/>
            <a:ext cx="201295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079513_33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734968">
            <a:off x="3708400" y="1557338"/>
            <a:ext cx="1557338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2636838"/>
            <a:ext cx="17303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079513_33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9562484">
            <a:off x="6443663" y="3644900"/>
            <a:ext cx="166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079513_33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262612">
            <a:off x="3708400" y="4365625"/>
            <a:ext cx="12414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1196975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4724400"/>
            <a:ext cx="1728787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333375"/>
            <a:ext cx="1728788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8" descr="079513_33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420938"/>
            <a:ext cx="1728788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dozhd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Дата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30EC14D-7C08-4490-8164-B3E47ED9E407}" type="datetime11">
              <a:rPr lang="ru-RU"/>
              <a:pPr>
                <a:defRPr/>
              </a:pPr>
              <a:t>15:34:07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2206 L -0.01563 0.96181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5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-0.38148 L 0.01736 0.76945 " pathEditMode="relative" ptsTypes="AA">
                                      <p:cBhvr>
                                        <p:cTn id="19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26296 L 0.06649 0.96158 " pathEditMode="relative" ptsTypes="AA">
                                      <p:cBhvr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000"/>
                            </p:stCondLst>
                            <p:childTnLst>
                              <p:par>
                                <p:cTn id="5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6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0"/>
                            </p:stCondLst>
                            <p:childTnLst>
                              <p:par>
                                <p:cTn id="7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16854"/>
            <a:ext cx="9144000" cy="461665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ЭКОЛОГО-ГЕОГРАФИЧЕСКАЯ ЛАБОРАТОРИЯ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9D71528-E5FC-4F15-A94C-95FA92394B48}" type="datetime11">
              <a:rPr lang="ru-RU"/>
              <a:pPr>
                <a:defRPr/>
              </a:pPr>
              <a:t>15:34:07</a:t>
            </a:fld>
            <a:endParaRPr lang="ru-RU"/>
          </a:p>
        </p:txBody>
      </p:sp>
      <p:pic>
        <p:nvPicPr>
          <p:cNvPr id="36868" name="Picture 3" descr="D:\наши документы\Ира\картинки\Новая папка\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0"/>
            <a:ext cx="157162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214313" y="1143000"/>
            <a:ext cx="8715375" cy="55721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+mn-lt"/>
              </a:rPr>
              <a:t>Тема исследования: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>
                <a:latin typeface="+mn-lt"/>
              </a:rPr>
              <a:t> 	Советский учёный Вернадский В.И. писал: «Вода стоит особняком в истории нашей планеты. Нет природного тела, которое могло бы сравниться с ней по влиянию на ход основных, самых грандиозных геологических процессов. Нет земного вещества – минерала, горной породы, живого тела, которое её бы не заключало. Всё земное вещество…ею проникнуто и охвачено».</a:t>
            </a:r>
            <a:endParaRPr lang="ru-RU" sz="2000" b="1" i="1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000" b="1" i="1" dirty="0">
                <a:solidFill>
                  <a:srgbClr val="C00000"/>
                </a:solidFill>
                <a:latin typeface="+mn-lt"/>
              </a:rPr>
              <a:t>Изучение водных ресурсов России и вопросы их охраны</a:t>
            </a:r>
            <a:endParaRPr lang="ru-RU" sz="2000" b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+mn-lt"/>
              </a:rPr>
              <a:t>Определить содержание воды в природе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+mn-lt"/>
              </a:rPr>
              <a:t>Выяснить роль воды в  неживой  природе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+mn-lt"/>
              </a:rPr>
              <a:t>Изучить внутренние воды России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+mn-lt"/>
              </a:rPr>
              <a:t>Рассмотреть области применения водных ресурсов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+mn-lt"/>
              </a:rPr>
              <a:t>Выяснить основные источники загрязнения вод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atin typeface="+mn-lt"/>
              </a:rPr>
              <a:t>Предложить методы по защите водных ресурсов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-"/>
              <a:defRPr/>
            </a:pPr>
            <a:endParaRPr lang="ru-RU" sz="2000" b="1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u="sng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u="sng" dirty="0"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i="1" u="sng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5375275" y="1143000"/>
          <a:ext cx="3768725" cy="2973388"/>
        </p:xfrm>
        <a:graphic>
          <a:graphicData uri="http://schemas.openxmlformats.org/presentationml/2006/ole">
            <p:oleObj spid="_x0000_s2050" name="Worksheet" r:id="rId4" imgW="2905097" imgH="2295347" progId="Excel.Sheet.8">
              <p:embed/>
            </p:oleObj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92E97C-2472-4585-9181-55F9752E8A49}" type="datetime11">
              <a:rPr lang="ru-RU"/>
              <a:pPr>
                <a:defRPr/>
              </a:pPr>
              <a:t>15:45:42</a:t>
            </a:fld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14313" y="1643063"/>
            <a:ext cx="5286375" cy="55006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Водная оболочка Земли — гидросфера— составляет 71% земной поверхности. В связанном состоянии вода находится и в земной коре — литосфере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 Запасы воды на Земле (в литосфере и гидросфере) составляют 2,7 млрд. км</a:t>
            </a:r>
            <a:r>
              <a:rPr lang="ru-RU" sz="2000" b="1" baseline="30000" dirty="0">
                <a:latin typeface="+mn-lt"/>
              </a:rPr>
              <a:t>3</a:t>
            </a:r>
            <a:r>
              <a:rPr lang="ru-RU" sz="2000" b="1" dirty="0">
                <a:latin typeface="+mn-lt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b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100" b="1" dirty="0">
                <a:solidFill>
                  <a:srgbClr val="19363C"/>
                </a:solidFill>
                <a:latin typeface="+mn-lt"/>
                <a:ea typeface="Times New Roman" pitchFamily="18" charset="0"/>
                <a:cs typeface="Tahoma" pitchFamily="34" charset="0"/>
              </a:rPr>
              <a:t>Пресные воды составляют порядка 2,5 % общего планетарного запаса воды. Большая часть воды находится не в открытых водоемах, а в земной коре: 110—190 млн. км3. Эти воды подразделяются на два типа в соответствии с глубиной их залегания – подземные и поверхностные воды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100" b="1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</a:rPr>
              <a:t>В атмосфере в виде паров содержится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</a:rPr>
              <a:t>				 13 000 км</a:t>
            </a:r>
            <a:r>
              <a:rPr lang="ru-RU" sz="2000" b="1" baseline="30000" dirty="0">
                <a:latin typeface="+mn-lt"/>
              </a:rPr>
              <a:t>3</a:t>
            </a:r>
            <a:r>
              <a:rPr lang="ru-RU" sz="2000" b="1" dirty="0">
                <a:latin typeface="+mn-lt"/>
              </a:rPr>
              <a:t> воды</a:t>
            </a:r>
          </a:p>
        </p:txBody>
      </p:sp>
      <p:pic>
        <p:nvPicPr>
          <p:cNvPr id="2054" name="Picture 3" descr="D:\наши документы\Ира\картинки\Новая папка\ear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0"/>
            <a:ext cx="154766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Прямоугольник 9"/>
          <p:cNvSpPr>
            <a:spLocks noChangeArrowheads="1"/>
          </p:cNvSpPr>
          <p:nvPr/>
        </p:nvSpPr>
        <p:spPr bwMode="auto">
          <a:xfrm>
            <a:off x="0" y="1214438"/>
            <a:ext cx="5929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alibri" pitchFamily="34" charset="0"/>
              </a:rPr>
              <a:t>  содержание воды в природе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pic>
        <p:nvPicPr>
          <p:cNvPr id="20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38" y="3929063"/>
            <a:ext cx="3071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461665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ЭКОЛОГО-ГЕОГРАФИЧЕСКАЯ ЛАБОРАТОРИЯ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2" name="Picture 10" descr="C:\Documents and Settings\Администратор\Мои документы\Мои рисунки\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1500188"/>
            <a:ext cx="721518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02963BD-425A-4877-A941-7F2F72422C36}" type="datetime11">
              <a:rPr lang="ru-RU"/>
              <a:pPr>
                <a:defRPr/>
              </a:pPr>
              <a:t>15:46:33</a:t>
            </a:fld>
            <a:endParaRPr lang="ru-RU"/>
          </a:p>
        </p:txBody>
      </p:sp>
      <p:pic>
        <p:nvPicPr>
          <p:cNvPr id="37892" name="Picture 3" descr="D:\наши документы\Ира\картинки\Новая папка\ear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0"/>
            <a:ext cx="161967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85875" y="2571750"/>
            <a:ext cx="6715125" cy="257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0000"/>
                </a:solidFill>
              </a:rPr>
              <a:t>Представим, что круговорот воды</a:t>
            </a:r>
            <a:r>
              <a:rPr lang="ru-RU" sz="5400" dirty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исчез …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Автор презентации </a:t>
            </a:r>
            <a:r>
              <a:rPr lang="ru-RU" dirty="0" err="1"/>
              <a:t>Беземская</a:t>
            </a:r>
            <a:r>
              <a:rPr lang="ru-RU" dirty="0"/>
              <a:t> И.В.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143500"/>
            <a:ext cx="914400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Гидросфера, атмосфера, литосфера  связаны между собой   единым глобальным процессом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круговоротом воды в природе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0" y="316854"/>
            <a:ext cx="9144000" cy="461665"/>
          </a:xfrm>
        </p:spPr>
        <p:txBody>
          <a:bodyPr wrap="square" rtlCol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ЭКОЛОГО-ГЕОГРАФИЧЕСКАЯ ЛАБОРАТОРИЯ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CAD0F6-EE0D-4D77-A461-EDD7F9174468}" type="datetime11">
              <a:rPr lang="ru-RU"/>
              <a:pPr>
                <a:defRPr/>
              </a:pPr>
              <a:t>15:34:07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5929313"/>
            <a:ext cx="9144000" cy="9286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В Российской Федерации устанавливается государственная    	собственность на водные объекты.</a:t>
            </a:r>
            <a:br>
              <a:rPr lang="ru-RU" b="1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lang="ru-RU" b="1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				                        </a:t>
            </a:r>
            <a:r>
              <a:rPr lang="ru-RU" b="1" i="1" dirty="0">
                <a:solidFill>
                  <a:srgbClr val="0000FF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Водный кодекс РФ, статья 34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1F9EB0-817E-4454-B12E-0CCAB114C0A0}" type="datetime11">
              <a:rPr lang="ru-RU"/>
              <a:pPr>
                <a:defRPr/>
              </a:pPr>
              <a:t>15:46:42</a:t>
            </a:fld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4546" y="1357298"/>
            <a:ext cx="4714908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 cmpd="tri"/>
          <a:scene3d>
            <a:camera prst="orthographicFront"/>
            <a:lightRig rig="threePt" dir="t"/>
          </a:scene3d>
          <a:sp3d prstMaterial="flat">
            <a:bevelT w="330200" h="355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ИСПОЛЬЗОВАНИЕ ВОДНЫХ РЕСУРСОВ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2643182"/>
            <a:ext cx="142876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ПИТЬЕВАЯ ВОДА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 БЫТОВЫЕ ПРОДУКТЫ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00892" y="4143380"/>
            <a:ext cx="171451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СЕЛЬСКОЕ ХОЗЯЙСТВО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29190" y="3429000"/>
            <a:ext cx="1643074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ПРОМЫШЛЕННОСТЬ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28860" y="4357694"/>
            <a:ext cx="1500198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ЭНЕРГИЯ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РЕК,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ПРИЛИВОВ И ОТЛИВОВ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57290" y="3500438"/>
            <a:ext cx="1500198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ВОДНЫЕ ПУТИ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2571750" y="500063"/>
            <a:ext cx="571500" cy="3714750"/>
          </a:xfrm>
          <a:prstGeom prst="straightConnector1">
            <a:avLst/>
          </a:prstGeom>
          <a:ln w="254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0" idx="2"/>
            <a:endCxn id="0" idx="0"/>
          </p:cNvCxnSpPr>
          <p:nvPr/>
        </p:nvCxnSpPr>
        <p:spPr>
          <a:xfrm rot="5400000">
            <a:off x="2624932" y="1553369"/>
            <a:ext cx="1428750" cy="2465387"/>
          </a:xfrm>
          <a:prstGeom prst="straightConnector1">
            <a:avLst/>
          </a:prstGeom>
          <a:ln w="317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0" idx="2"/>
            <a:endCxn id="0" idx="0"/>
          </p:cNvCxnSpPr>
          <p:nvPr/>
        </p:nvCxnSpPr>
        <p:spPr>
          <a:xfrm rot="5400000">
            <a:off x="2732088" y="2517775"/>
            <a:ext cx="2286000" cy="1393825"/>
          </a:xfrm>
          <a:prstGeom prst="straightConnector1">
            <a:avLst/>
          </a:prstGeom>
          <a:ln w="317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0" idx="2"/>
            <a:endCxn id="0" idx="0"/>
          </p:cNvCxnSpPr>
          <p:nvPr/>
        </p:nvCxnSpPr>
        <p:spPr>
          <a:xfrm rot="16200000" flipH="1">
            <a:off x="4483101" y="2160587"/>
            <a:ext cx="1357312" cy="1179513"/>
          </a:xfrm>
          <a:prstGeom prst="straightConnector1">
            <a:avLst/>
          </a:prstGeom>
          <a:ln w="317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0" idx="2"/>
            <a:endCxn id="0" idx="0"/>
          </p:cNvCxnSpPr>
          <p:nvPr/>
        </p:nvCxnSpPr>
        <p:spPr>
          <a:xfrm rot="16200000" flipH="1">
            <a:off x="5179219" y="1464469"/>
            <a:ext cx="2071687" cy="3286125"/>
          </a:xfrm>
          <a:prstGeom prst="straightConnector1">
            <a:avLst/>
          </a:prstGeom>
          <a:ln w="3175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авая фигурная скобка 41"/>
          <p:cNvSpPr/>
          <p:nvPr/>
        </p:nvSpPr>
        <p:spPr>
          <a:xfrm rot="5400000">
            <a:off x="1857375" y="3429000"/>
            <a:ext cx="500063" cy="3929063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авая фигурная скобка 42"/>
          <p:cNvSpPr/>
          <p:nvPr/>
        </p:nvSpPr>
        <p:spPr>
          <a:xfrm rot="5400000">
            <a:off x="6643687" y="3429001"/>
            <a:ext cx="500063" cy="3929062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929190" y="5715016"/>
            <a:ext cx="4000528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 cmpd="tri"/>
          <a:scene3d>
            <a:camera prst="orthographicFront"/>
            <a:lightRig rig="threePt" dir="t"/>
          </a:scene3d>
          <a:sp3d prstMaterial="flat">
            <a:bevelT w="330200" h="355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ВОДОПОТРЕБЛЕНИЕ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42844" y="5715016"/>
            <a:ext cx="392909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 cmpd="tri"/>
          <a:scene3d>
            <a:camera prst="orthographicFront"/>
            <a:lightRig rig="threePt" dir="t"/>
          </a:scene3d>
          <a:sp3d prstMaterial="flat">
            <a:bevelT w="330200" h="355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ВОДОПОЛЬЗОВАНИЕ</a:t>
            </a:r>
          </a:p>
        </p:txBody>
      </p:sp>
      <p:pic>
        <p:nvPicPr>
          <p:cNvPr id="3997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0"/>
            <a:ext cx="2071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23" name="Заголовок 3"/>
          <p:cNvSpPr txBox="1">
            <a:spLocks/>
          </p:cNvSpPr>
          <p:nvPr/>
        </p:nvSpPr>
        <p:spPr bwMode="auto">
          <a:xfrm>
            <a:off x="0" y="332656"/>
            <a:ext cx="77403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ЭКОЛОГО-ГЕОГРАФИЧЕСКАЯ ЛАБОРАТОРИЯ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543925" cy="50720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Промышленность нашей страны ежесекундно потребляет столько воды, сколько несет ее Волга. На получение </a:t>
            </a:r>
            <a:r>
              <a:rPr lang="ru-RU" b="1" dirty="0" smtClean="0">
                <a:solidFill>
                  <a:srgbClr val="0000FF"/>
                </a:solidFill>
              </a:rPr>
              <a:t>1 т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	стали расходуется </a:t>
            </a:r>
            <a:r>
              <a:rPr lang="ru-RU" b="1" dirty="0" smtClean="0">
                <a:solidFill>
                  <a:srgbClr val="0000FF"/>
                </a:solidFill>
              </a:rPr>
              <a:t>150 т</a:t>
            </a:r>
            <a:r>
              <a:rPr lang="ru-RU" dirty="0" smtClean="0"/>
              <a:t> воды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	бумаги — </a:t>
            </a:r>
            <a:r>
              <a:rPr lang="ru-RU" b="1" dirty="0" smtClean="0">
                <a:solidFill>
                  <a:srgbClr val="0000FF"/>
                </a:solidFill>
              </a:rPr>
              <a:t>250 т</a:t>
            </a:r>
            <a:r>
              <a:rPr lang="ru-RU" dirty="0" smtClean="0"/>
              <a:t> воды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	синтетических волокон — </a:t>
            </a:r>
            <a:r>
              <a:rPr lang="ru-RU" b="1" dirty="0" smtClean="0">
                <a:solidFill>
                  <a:srgbClr val="0000FF"/>
                </a:solidFill>
              </a:rPr>
              <a:t>4000 т</a:t>
            </a:r>
            <a:r>
              <a:rPr lang="ru-RU" dirty="0" smtClean="0"/>
              <a:t> воды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Вода обязательно требуется для процессов схватывания и твердения вяжущих материалов — цемента, гипса, извести.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118CF08-4A47-4099-963C-4D969D1D52A7}" type="datetime11">
              <a:rPr lang="ru-RU"/>
              <a:pPr>
                <a:defRPr/>
              </a:pPr>
              <a:t>15:47:45</a:t>
            </a:fld>
            <a:endParaRPr lang="ru-RU"/>
          </a:p>
        </p:txBody>
      </p:sp>
      <p:pic>
        <p:nvPicPr>
          <p:cNvPr id="40964" name="Picture 3" descr="D:\наши документы\Ира\картинки\Новая папка\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0" y="404664"/>
            <a:ext cx="896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ЭКОЛОГО-ГЕОГРАФИЧЕСКАЯ ЛАБОРАТОРИЯ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643734" cy="142876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itchFamily="66" charset="0"/>
              </a:rPr>
              <a:t>«Просто знать – еще не все, знания нужно уметь использовать»                                      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itchFamily="66" charset="0"/>
              </a:rPr>
              <a:t>			                                                        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itchFamily="66" charset="0"/>
              </a:rPr>
              <a:t>Гете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/>
            </a:r>
            <a:b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/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85875"/>
            <a:ext cx="8786813" cy="59293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/>
              <a:t>Бинарными 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/>
              <a:t>      называют вещества, состоящие из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/>
              <a:t>                  д  в  у   х    химических элементов.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50" y="2500313"/>
            <a:ext cx="714375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Э</a:t>
            </a:r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14313" y="1714500"/>
            <a:ext cx="1714500" cy="714375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429000" y="2500313"/>
            <a:ext cx="714375" cy="714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</a:rPr>
              <a:t>Cl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baseline="30000" dirty="0">
                <a:solidFill>
                  <a:schemeClr val="accent4">
                    <a:lumMod val="50000"/>
                  </a:schemeClr>
                </a:solidFill>
              </a:rPr>
              <a:t>-</a:t>
            </a:r>
            <a:endParaRPr lang="ru-RU" sz="3200" b="1" baseline="30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43875" y="2500313"/>
            <a:ext cx="714375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3200" b="1" baseline="30000" dirty="0">
                <a:solidFill>
                  <a:schemeClr val="accent6">
                    <a:lumMod val="75000"/>
                  </a:schemeClr>
                </a:solidFill>
              </a:rPr>
              <a:t>-2</a:t>
            </a:r>
            <a:endParaRPr lang="ru-RU" sz="32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58063" y="2500313"/>
            <a:ext cx="714375" cy="714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Э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86438" y="2500313"/>
            <a:ext cx="714375" cy="714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H</a:t>
            </a:r>
            <a:r>
              <a:rPr lang="en-US" sz="3200" b="1" baseline="300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endParaRPr lang="ru-RU" sz="3200" b="1" baseline="30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0625" y="2500313"/>
            <a:ext cx="714375" cy="7143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Э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71563" y="2500313"/>
            <a:ext cx="714375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</a:rPr>
              <a:t>-2</a:t>
            </a:r>
            <a:endParaRPr lang="ru-RU" sz="32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643188" y="2500313"/>
            <a:ext cx="714375" cy="714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Э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2500313" y="1714500"/>
            <a:ext cx="1785937" cy="714375"/>
          </a:xfrm>
          <a:prstGeom prst="triangl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857750" y="1714500"/>
            <a:ext cx="1785938" cy="714375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/>
          </a:p>
        </p:txBody>
      </p:sp>
      <p:sp>
        <p:nvSpPr>
          <p:cNvPr id="37" name="Равнобедренный треугольник 36"/>
          <p:cNvSpPr/>
          <p:nvPr/>
        </p:nvSpPr>
        <p:spPr>
          <a:xfrm>
            <a:off x="7215188" y="1714500"/>
            <a:ext cx="1714500" cy="714375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857375" y="4857750"/>
          <a:ext cx="2000268" cy="71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7"/>
                <a:gridCol w="500067"/>
                <a:gridCol w="500067"/>
                <a:gridCol w="500067"/>
              </a:tblGrid>
              <a:tr h="711518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</a:t>
                      </a:r>
                      <a:endParaRPr lang="ru-RU" sz="3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643174" y="2000240"/>
            <a:ext cx="1500198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</a:rPr>
              <a:t> «хлорид» </a:t>
            </a:r>
            <a:endParaRPr lang="ru-RU" b="1" dirty="0">
              <a:ln/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14282" y="2000240"/>
            <a:ext cx="164307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accent3"/>
                </a:solidFill>
                <a:latin typeface="+mn-lt"/>
              </a:rPr>
              <a:t>«оксид» </a:t>
            </a:r>
            <a:endParaRPr lang="ru-RU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9190" y="2000240"/>
            <a:ext cx="164307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accent3"/>
                </a:solidFill>
                <a:latin typeface="+mn-lt"/>
              </a:rPr>
              <a:t>«гидрид» </a:t>
            </a:r>
            <a:endParaRPr lang="ru-RU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86644" y="2000240"/>
            <a:ext cx="157163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/>
                <a:solidFill>
                  <a:schemeClr val="accent3"/>
                </a:solidFill>
                <a:latin typeface="+mn-lt"/>
              </a:rPr>
              <a:t>«сульфид» </a:t>
            </a:r>
            <a:endParaRPr lang="ru-RU" b="1" dirty="0">
              <a:ln/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21" name="Дата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8AE3D90-6CF7-4AA5-8A71-938F34A7C1A6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"/>
                            </p:stCondLst>
                            <p:childTnLst>
                              <p:par>
                                <p:cTn id="8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D7B927-A35C-49CF-96FA-AC7D28242C57}" type="datetime11">
              <a:rPr lang="ru-RU"/>
              <a:pPr>
                <a:defRPr/>
              </a:pPr>
              <a:t>15:48:28</a:t>
            </a:fld>
            <a:endParaRPr lang="ru-RU"/>
          </a:p>
        </p:txBody>
      </p:sp>
      <p:pic>
        <p:nvPicPr>
          <p:cNvPr id="41987" name="Picture 3" descr="D:\наши документы\Ира\картинки\Новая папка\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0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57158" y="1571612"/>
            <a:ext cx="392909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 cmpd="tri"/>
          <a:scene3d>
            <a:camera prst="orthographicFront"/>
            <a:lightRig rig="threePt" dir="t"/>
          </a:scene3d>
          <a:sp3d prstMaterial="flat">
            <a:bevelT w="330200" h="355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ПРИЧИНЫ НЕХВАТКИ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 ПИТЬЕВОЙ ВОДЫ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2" y="1571612"/>
            <a:ext cx="392909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 cmpd="tri"/>
          <a:scene3d>
            <a:camera prst="orthographicFront"/>
            <a:lightRig rig="threePt" dir="t"/>
          </a:scene3d>
          <a:sp3d prstMaterial="flat">
            <a:bevelT w="330200" h="355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МЕТОДЫ ОХРАНЫ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FF"/>
                </a:solidFill>
              </a:rPr>
              <a:t>ПИТЬЕВОЙ ВОДЫ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2928934"/>
            <a:ext cx="2214578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ЗАГРЯЗНЕНИЕ  БЫТОВЫМИ И ПРОМЫШЛЕННЫМИ  ОТХОДАМИ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4071942"/>
            <a:ext cx="2214578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ПОТЕПЛЕНИЕ КЛИМАТА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282" y="5286388"/>
            <a:ext cx="2214578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ТАЯНИЕ ЛЕДНИКОВ И СМЕШИВАНИЕ ВОД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86578" y="5286388"/>
            <a:ext cx="2214578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БЕЗОТХОДНЫЕ ПРОИЗВОДСТВА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86578" y="4143380"/>
            <a:ext cx="2214578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РАЦИОНАЛЬНОЕ ИСПОЛЬЗОВАНИЕ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15140" y="2857496"/>
            <a:ext cx="2286016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</a:rPr>
              <a:t>ОЧИСТКА СТОЧНЫХ ВОД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1858169" y="3999706"/>
            <a:ext cx="342900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 flipV="1">
            <a:off x="2428875" y="3357563"/>
            <a:ext cx="1143000" cy="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428875" y="4500563"/>
            <a:ext cx="1143000" cy="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10800000">
            <a:off x="2428875" y="5715000"/>
            <a:ext cx="1143000" cy="1588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858419" y="3999706"/>
            <a:ext cx="3429000" cy="1588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572125" y="5715000"/>
            <a:ext cx="1214438" cy="1588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572125" y="4572000"/>
            <a:ext cx="1204913" cy="0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572125" y="3357563"/>
            <a:ext cx="1143000" cy="1587"/>
          </a:xfrm>
          <a:prstGeom prst="straightConnector1">
            <a:avLst/>
          </a:prstGeom>
          <a:ln w="3492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pic>
        <p:nvPicPr>
          <p:cNvPr id="42022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8" y="2714625"/>
            <a:ext cx="1579562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3"/>
          <p:cNvSpPr txBox="1">
            <a:spLocks/>
          </p:cNvSpPr>
          <p:nvPr/>
        </p:nvSpPr>
        <p:spPr bwMode="auto">
          <a:xfrm>
            <a:off x="0" y="332656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ЭКОЛОГО-ГЕОГРАФИЧЕСКАЯ ЛАБОРАТОРИЯ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42925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0000FF"/>
                </a:solidFill>
                <a:cs typeface="Times New Roman" pitchFamily="18" charset="0"/>
              </a:rPr>
              <a:t>Требования, предъявляемые к питьевой воде:</a:t>
            </a:r>
            <a:endParaRPr lang="ru-RU" sz="2800" smtClean="0">
              <a:solidFill>
                <a:srgbClr val="0000FF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ru-RU" sz="2000" b="1" smtClean="0">
                <a:cs typeface="Times New Roman" pitchFamily="18" charset="0"/>
              </a:rPr>
              <a:t>- должна быть бесцветной, чистой, 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ru-RU" sz="2000" b="1" smtClean="0">
                <a:cs typeface="Times New Roman" pitchFamily="18" charset="0"/>
              </a:rPr>
              <a:t> должна иметь хороший вкус и не иметь запаха. </a:t>
            </a:r>
          </a:p>
          <a:p>
            <a:pPr marL="0" indent="0">
              <a:spcBef>
                <a:spcPct val="0"/>
              </a:spcBef>
              <a:buFontTx/>
              <a:buChar char="-"/>
            </a:pPr>
            <a:r>
              <a:rPr lang="ru-RU" sz="2000" b="1" smtClean="0">
                <a:cs typeface="Times New Roman" pitchFamily="18" charset="0"/>
              </a:rPr>
              <a:t> в ней не должны содержаться химические и биологические примеси</a:t>
            </a:r>
            <a:endParaRPr lang="ru-RU" sz="200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DFF99C-64D3-4726-91F7-3B9EE7F7BD68}" type="datetime11">
              <a:rPr lang="ru-RU"/>
              <a:pPr>
                <a:defRPr/>
              </a:pPr>
              <a:t>15:48:52</a:t>
            </a:fld>
            <a:endParaRPr lang="ru-RU"/>
          </a:p>
        </p:txBody>
      </p:sp>
      <p:pic>
        <p:nvPicPr>
          <p:cNvPr id="43012" name="Picture 3" descr="D:\наши документы\Ира\картинки\Новая папка\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0"/>
            <a:ext cx="1571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2500298" y="2857496"/>
            <a:ext cx="3929090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1275" cmpd="tri"/>
          <a:scene3d>
            <a:camera prst="orthographicFront"/>
            <a:lightRig rig="threePt" dir="t"/>
          </a:scene3d>
          <a:sp3d prstMaterial="flat">
            <a:bevelT w="330200" h="355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ОЧИСТКА ВОДЫ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3786190"/>
            <a:ext cx="1928826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механическая очистка</a:t>
            </a: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43042" y="5500702"/>
            <a:ext cx="1785950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химическая очистка</a:t>
            </a: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0430" y="3786190"/>
            <a:ext cx="2000264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биологическая очистка</a:t>
            </a: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72066" y="5429264"/>
            <a:ext cx="1928826" cy="9286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44450"/>
          <a:scene3d>
            <a:camera prst="orthographicFront"/>
            <a:lightRig rig="threePt" dir="t"/>
          </a:scene3d>
          <a:sp3d>
            <a:bevelT w="3302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FF"/>
                </a:solidFill>
                <a:cs typeface="Times New Roman" pitchFamily="18" charset="0"/>
              </a:rPr>
              <a:t>хлорирование и озонирование</a:t>
            </a:r>
            <a:endParaRPr lang="ru-RU" sz="2000" b="1">
              <a:solidFill>
                <a:srgbClr val="0000FF"/>
              </a:solidFill>
            </a:endParaRPr>
          </a:p>
        </p:txBody>
      </p:sp>
      <p:cxnSp>
        <p:nvCxnSpPr>
          <p:cNvPr id="13" name="Shape 12"/>
          <p:cNvCxnSpPr>
            <a:stCxn id="0" idx="2"/>
            <a:endCxn id="0" idx="1"/>
          </p:cNvCxnSpPr>
          <p:nvPr/>
        </p:nvCxnSpPr>
        <p:spPr>
          <a:xfrm rot="16200000" flipH="1">
            <a:off x="749301" y="5072062"/>
            <a:ext cx="1250950" cy="536575"/>
          </a:xfrm>
          <a:prstGeom prst="bentConnector2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4"/>
          <p:cNvCxnSpPr>
            <a:stCxn id="0" idx="0"/>
            <a:endCxn id="0" idx="1"/>
          </p:cNvCxnSpPr>
          <p:nvPr/>
        </p:nvCxnSpPr>
        <p:spPr>
          <a:xfrm rot="5400000" flipH="1" flipV="1">
            <a:off x="2393156" y="4393407"/>
            <a:ext cx="1249363" cy="965200"/>
          </a:xfrm>
          <a:prstGeom prst="bentConnector2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0" idx="2"/>
            <a:endCxn id="0" idx="1"/>
          </p:cNvCxnSpPr>
          <p:nvPr/>
        </p:nvCxnSpPr>
        <p:spPr>
          <a:xfrm rot="16200000" flipH="1">
            <a:off x="4196556" y="5018882"/>
            <a:ext cx="1179513" cy="571500"/>
          </a:xfrm>
          <a:prstGeom prst="bentConnector2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46436" idx="1"/>
          </p:cNvCxnSpPr>
          <p:nvPr/>
        </p:nvCxnSpPr>
        <p:spPr>
          <a:xfrm flipV="1">
            <a:off x="7000875" y="5846763"/>
            <a:ext cx="571500" cy="11112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436" name="Picture 4" descr="H:\1253365073_ocjx9x1togu5ec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5143500"/>
            <a:ext cx="140493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 bwMode="auto">
          <a:xfrm>
            <a:off x="0" y="332656"/>
            <a:ext cx="85324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ЭКОЛОГО-ГЕОГРАФИЧЕСКАЯ ЛАБОРАТОРИЯ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0"/>
            <a:ext cx="2286000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B9101B-DD1C-4C12-928E-E82CD225CEB9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642938" y="17145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latin typeface="Calibri" pitchFamily="34" charset="0"/>
                <a:ea typeface="Times New Roman" pitchFamily="18" charset="0"/>
                <a:cs typeface="Arial" charset="0"/>
              </a:rPr>
              <a:t>В моря впадает множество рек. Почему же тогда моря не переполняются и не заливают сушу?</a:t>
            </a: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57188" y="3714750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Суша не заливается водой, потому что в природе существует круговорот воды – процесс испарения воды с поверхности Земли и всех водоемов: морей и океанов. За один год испаряется огромное количество воды, однако столько же ее возвращается обратно в виде снега и дождя.</a:t>
            </a:r>
          </a:p>
        </p:txBody>
      </p:sp>
      <p:pic>
        <p:nvPicPr>
          <p:cNvPr id="44038" name="Picture 7" descr="учен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0"/>
            <a:ext cx="2197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14480" y="142852"/>
            <a:ext cx="3381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подумай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B43180B-BC49-4C1E-A015-B6813363395A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45059" name="Rectangle 1"/>
          <p:cNvSpPr>
            <a:spLocks noChangeArrowheads="1"/>
          </p:cNvSpPr>
          <p:nvPr/>
        </p:nvSpPr>
        <p:spPr bwMode="auto">
          <a:xfrm>
            <a:off x="571500" y="1928813"/>
            <a:ext cx="8286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latin typeface="Calibri" pitchFamily="34" charset="0"/>
                <a:ea typeface="Times New Roman" pitchFamily="18" charset="0"/>
                <a:cs typeface="Arial" charset="0"/>
              </a:rPr>
              <a:t>Как вода помогает обогревать помещения в холодную погоду?</a:t>
            </a:r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357188" y="3786188"/>
            <a:ext cx="8501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В котельной нагревают воду. По трубам горячая вода поступает в дома, где попадает в батареи и через них отдает свое тепло окружающему их воздуху.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29438" y="0"/>
            <a:ext cx="2214562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5062" name="Picture 7" descr="учен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0"/>
            <a:ext cx="2197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142852"/>
            <a:ext cx="3381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подумай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A308492-B3BC-419E-B6E4-E0859AA0430C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714375" y="1714500"/>
            <a:ext cx="8215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i="1">
                <a:latin typeface="Calibri" pitchFamily="34" charset="0"/>
                <a:ea typeface="Times New Roman" pitchFamily="18" charset="0"/>
                <a:cs typeface="Arial" charset="0"/>
              </a:rPr>
              <a:t>Правильно ли в одном из стихотворений Михаила Лермонтова тучи называются «вечными странниками»?</a:t>
            </a:r>
          </a:p>
        </p:txBody>
      </p:sp>
      <p:sp>
        <p:nvSpPr>
          <p:cNvPr id="246786" name="Rectangle 2"/>
          <p:cNvSpPr>
            <a:spLocks noChangeArrowheads="1"/>
          </p:cNvSpPr>
          <p:nvPr/>
        </p:nvSpPr>
        <p:spPr bwMode="auto">
          <a:xfrm>
            <a:off x="571500" y="3929063"/>
            <a:ext cx="814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Тучи, как и облака, можно назвать странниками – они «путешествуют» по небу. Но вечными их назвать нельзя – рано или поздно они прольются на землю дождем и исчезнут.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29438" y="0"/>
            <a:ext cx="2214562" cy="142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6086" name="Picture 7" descr="учени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0"/>
            <a:ext cx="21971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4480" y="142852"/>
            <a:ext cx="338137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подумай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38" y="285750"/>
            <a:ext cx="5715000" cy="5715000"/>
          </a:xfrm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>Николай Наумов.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                                                                                        </a:t>
            </a:r>
            <a:r>
              <a:rPr lang="ru-RU" sz="9600" b="1" i="1" dirty="0" smtClean="0"/>
              <a:t>Воде</a:t>
            </a:r>
            <a:br>
              <a:rPr lang="ru-RU" sz="9600" b="1" i="1" dirty="0" smtClean="0"/>
            </a:br>
            <a:endParaRPr lang="ru-RU" sz="9600" b="1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i="1" dirty="0" smtClean="0"/>
              <a:t/>
            </a:r>
            <a:br>
              <a:rPr lang="ru-RU" sz="9600" b="1" i="1" dirty="0" smtClean="0"/>
            </a:br>
            <a:r>
              <a:rPr lang="ru-RU" sz="9600" b="1" i="1" dirty="0" smtClean="0"/>
              <a:t>Ты можешь быть мягкой и жесткой,</a:t>
            </a:r>
            <a:br>
              <a:rPr lang="ru-RU" sz="9600" b="1" i="1" dirty="0" smtClean="0"/>
            </a:br>
            <a:r>
              <a:rPr lang="ru-RU" sz="9600" b="1" i="1" dirty="0" smtClean="0"/>
              <a:t>Ты можешь дать жизнь и отнять,</a:t>
            </a:r>
            <a:br>
              <a:rPr lang="ru-RU" sz="9600" b="1" i="1" dirty="0" smtClean="0"/>
            </a:br>
            <a:r>
              <a:rPr lang="ru-RU" sz="9600" b="1" i="1" dirty="0" smtClean="0"/>
              <a:t>Ты можешь, вращая турбины,</a:t>
            </a:r>
            <a:br>
              <a:rPr lang="ru-RU" sz="9600" b="1" i="1" dirty="0" smtClean="0"/>
            </a:br>
            <a:r>
              <a:rPr lang="ru-RU" sz="9600" b="1" i="1" dirty="0" smtClean="0"/>
              <a:t>Полночную тьму разгонять.</a:t>
            </a:r>
            <a:br>
              <a:rPr lang="ru-RU" sz="9600" b="1" i="1" dirty="0" smtClean="0"/>
            </a:br>
            <a:r>
              <a:rPr lang="ru-RU" sz="9600" b="1" i="1" dirty="0" smtClean="0"/>
              <a:t/>
            </a:r>
            <a:br>
              <a:rPr lang="ru-RU" sz="9600" b="1" i="1" dirty="0" smtClean="0"/>
            </a:br>
            <a:r>
              <a:rPr lang="ru-RU" sz="9600" b="1" i="1" dirty="0" smtClean="0"/>
              <a:t>Ты можешь согреть мегаполис</a:t>
            </a:r>
            <a:br>
              <a:rPr lang="ru-RU" sz="9600" b="1" i="1" dirty="0" smtClean="0"/>
            </a:br>
            <a:r>
              <a:rPr lang="ru-RU" sz="9600" b="1" i="1" dirty="0" smtClean="0"/>
              <a:t>И льдами сковать полюса,</a:t>
            </a:r>
            <a:br>
              <a:rPr lang="ru-RU" sz="9600" b="1" i="1" dirty="0" smtClean="0"/>
            </a:br>
            <a:r>
              <a:rPr lang="ru-RU" sz="9600" b="1" i="1" dirty="0" smtClean="0"/>
              <a:t>Ты сладостью душу напоишь</a:t>
            </a:r>
            <a:br>
              <a:rPr lang="ru-RU" sz="9600" b="1" i="1" dirty="0" smtClean="0"/>
            </a:br>
            <a:r>
              <a:rPr lang="ru-RU" sz="9600" b="1" i="1" dirty="0" smtClean="0"/>
              <a:t>И солью прольешься в глаза…</a:t>
            </a:r>
            <a:br>
              <a:rPr lang="ru-RU" sz="9600" b="1" i="1" dirty="0" smtClean="0"/>
            </a:br>
            <a:r>
              <a:rPr lang="ru-RU" sz="9600" b="1" i="1" dirty="0" smtClean="0"/>
              <a:t/>
            </a:r>
            <a:br>
              <a:rPr lang="ru-RU" sz="9600" b="1" i="1" dirty="0" smtClean="0"/>
            </a:br>
            <a:r>
              <a:rPr lang="ru-RU" sz="9600" b="1" i="1" dirty="0" smtClean="0"/>
              <a:t>Знакома от пара до снега,</a:t>
            </a:r>
            <a:br>
              <a:rPr lang="ru-RU" sz="9600" b="1" i="1" dirty="0" smtClean="0"/>
            </a:br>
            <a:r>
              <a:rPr lang="ru-RU" sz="9600" b="1" i="1" dirty="0" smtClean="0"/>
              <a:t>Как солнце и воздух нужна</a:t>
            </a:r>
            <a:br>
              <a:rPr lang="ru-RU" sz="9600" b="1" i="1" dirty="0" smtClean="0"/>
            </a:br>
            <a:r>
              <a:rPr lang="ru-RU" sz="9600" b="1" i="1" dirty="0" smtClean="0"/>
              <a:t>Природе, Земле, Человеку – </a:t>
            </a:r>
            <a:br>
              <a:rPr lang="ru-RU" sz="9600" b="1" i="1" dirty="0" smtClean="0"/>
            </a:br>
            <a:r>
              <a:rPr lang="ru-RU" sz="9600" b="1" i="1" dirty="0" smtClean="0"/>
              <a:t>Живая, Святая Вода.</a:t>
            </a:r>
            <a:endParaRPr lang="ru-RU" sz="96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01185FC-8726-4567-9C38-FCED57EC87A6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714500" y="6000750"/>
            <a:ext cx="535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Зная свойства воды поясните строки стихотворения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842962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EB24BC-D0AA-406B-86FE-5EF6A94BD3A0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48132" name="TextBox 7"/>
          <p:cNvSpPr txBox="1">
            <a:spLocks noChangeArrowheads="1"/>
          </p:cNvSpPr>
          <p:nvPr/>
        </p:nvSpPr>
        <p:spPr bwMode="auto">
          <a:xfrm>
            <a:off x="1500188" y="37147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</a:t>
            </a:r>
          </a:p>
        </p:txBody>
      </p:sp>
      <p:sp>
        <p:nvSpPr>
          <p:cNvPr id="48133" name="TextBox 8"/>
          <p:cNvSpPr txBox="1">
            <a:spLocks noChangeArrowheads="1"/>
          </p:cNvSpPr>
          <p:nvPr/>
        </p:nvSpPr>
        <p:spPr bwMode="auto">
          <a:xfrm>
            <a:off x="3500438" y="3714750"/>
            <a:ext cx="642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Б</a:t>
            </a:r>
          </a:p>
        </p:txBody>
      </p:sp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5286375" y="371475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</a:t>
            </a:r>
          </a:p>
        </p:txBody>
      </p:sp>
      <p:sp>
        <p:nvSpPr>
          <p:cNvPr id="48135" name="TextBox 12"/>
          <p:cNvSpPr txBox="1">
            <a:spLocks noChangeArrowheads="1"/>
          </p:cNvSpPr>
          <p:nvPr/>
        </p:nvSpPr>
        <p:spPr bwMode="auto">
          <a:xfrm>
            <a:off x="7143750" y="36433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Г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1435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Творческое задание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Подготовить сообщение (презентацию) о бинарных соединениях, играющих большую роль в жизни человека и в природе (например: углекислый газ, оксид кремния, </a:t>
            </a:r>
            <a:r>
              <a:rPr lang="ru-RU" dirty="0" err="1" smtClean="0"/>
              <a:t>хлороводород</a:t>
            </a:r>
            <a:r>
              <a:rPr lang="ru-RU" dirty="0" smtClean="0"/>
              <a:t>, аммиак) по плану: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состав и строение молекулы,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нахождение в природе,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dirty="0" smtClean="0"/>
              <a:t>значение соединения в природе и для человека.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 Написать эссе «Такая вот вода»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5BA1DE-F4DF-4D01-BD4B-FD474277BD99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4292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smtClean="0"/>
              <a:t>    </a:t>
            </a:r>
            <a:endParaRPr lang="ru-RU" sz="3600" b="1" smtClean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9648C7-834C-48B3-B9B9-EA264CD93E87}" type="datetime11">
              <a:rPr lang="ru-RU"/>
              <a:pPr>
                <a:defRPr/>
              </a:pPr>
              <a:t>15:34:08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357313"/>
            <a:ext cx="3143250" cy="3071812"/>
          </a:xfrm>
          <a:prstGeom prst="rect">
            <a:avLst/>
          </a:prstGeom>
          <a:noFill/>
          <a:ln w="222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0181" name="Прямоугольник 7"/>
          <p:cNvSpPr>
            <a:spLocks noChangeArrowheads="1"/>
          </p:cNvSpPr>
          <p:nvPr/>
        </p:nvSpPr>
        <p:spPr bwMode="auto">
          <a:xfrm>
            <a:off x="857250" y="4500563"/>
            <a:ext cx="76438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FF"/>
                </a:solidFill>
                <a:latin typeface="Calibri" pitchFamily="34" charset="0"/>
              </a:rPr>
              <a:t>Проходят эры – миллионолетья,</a:t>
            </a:r>
            <a:br>
              <a:rPr lang="ru-RU" sz="2800" b="1" i="1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2800" b="1" i="1">
                <a:solidFill>
                  <a:srgbClr val="0000FF"/>
                </a:solidFill>
                <a:latin typeface="Calibri" pitchFamily="34" charset="0"/>
              </a:rPr>
              <a:t>Земля живет и будет жить всегда,</a:t>
            </a:r>
            <a:br>
              <a:rPr lang="ru-RU" sz="2800" b="1" i="1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2800" b="1" i="1">
                <a:solidFill>
                  <a:srgbClr val="0000FF"/>
                </a:solidFill>
                <a:latin typeface="Calibri" pitchFamily="34" charset="0"/>
              </a:rPr>
              <a:t>Пока в артериях ее не иссякает</a:t>
            </a:r>
            <a:br>
              <a:rPr lang="ru-RU" sz="2800" b="1" i="1">
                <a:solidFill>
                  <a:srgbClr val="0000FF"/>
                </a:solidFill>
                <a:latin typeface="Calibri" pitchFamily="34" charset="0"/>
              </a:rPr>
            </a:br>
            <a:r>
              <a:rPr lang="ru-RU" sz="2800" b="1" i="1">
                <a:solidFill>
                  <a:srgbClr val="0000FF"/>
                </a:solidFill>
                <a:latin typeface="Calibri" pitchFamily="34" charset="0"/>
              </a:rPr>
              <a:t>Источник Жизни – Чистая вода…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C6154E-2944-4C1B-97D5-B2BE2DE6F1F2}" type="datetime11">
              <a:rPr lang="ru-RU" smtClean="0"/>
              <a:pPr>
                <a:defRPr/>
              </a:pPr>
              <a:t>15:34:08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Автор презентации Беземская И.В.</a:t>
            </a:r>
            <a:endParaRPr lang="ru-RU"/>
          </a:p>
        </p:txBody>
      </p:sp>
      <p:sp>
        <p:nvSpPr>
          <p:cNvPr id="51204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071563"/>
            <a:ext cx="8643938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/>
              <a:t>Интернет ресурсы:</a:t>
            </a:r>
            <a:endParaRPr lang="ru-RU" smtClean="0"/>
          </a:p>
          <a:p>
            <a:pPr>
              <a:buFont typeface="Arial" charset="0"/>
              <a:buNone/>
            </a:pPr>
            <a:r>
              <a:rPr lang="ru-RU" sz="2800" u="sng" smtClean="0">
                <a:hlinkClick r:id="rId2"/>
              </a:rPr>
              <a:t>http://school-collection.edu.ru/</a:t>
            </a:r>
            <a:r>
              <a:rPr lang="ru-RU" sz="2800" u="sng" smtClean="0">
                <a:hlinkClick r:id="rId3"/>
              </a:rPr>
              <a:t>http://www.alhimik.ru/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u="sng" smtClean="0">
                <a:hlinkClick r:id="rId4"/>
              </a:rPr>
              <a:t>http://maratakm.narod.ru/t1.files/t4.htm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u="sng" smtClean="0">
                <a:hlinkClick r:id="rId5"/>
              </a:rPr>
              <a:t>http://www.budemzdorovi.ru/view_post.php?id=62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u="sng" smtClean="0">
                <a:hlinkClick r:id="rId6"/>
              </a:rPr>
              <a:t>http://www.rylov.ru/coralclub_vitawater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u="sng" smtClean="0">
                <a:hlinkClick r:id="rId7"/>
              </a:rPr>
              <a:t>http://www.physto.se/~xes/highlight.html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u="sng" smtClean="0">
                <a:hlinkClick r:id="rId8"/>
              </a:rPr>
              <a:t>http://fotki.yandex.ru/</a:t>
            </a:r>
            <a:endParaRPr lang="ru-RU" sz="280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571625"/>
            <a:ext cx="8715375" cy="4929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З а 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и е: </a:t>
            </a:r>
            <a:r>
              <a:rPr lang="ru-RU" dirty="0" smtClean="0"/>
              <a:t>определите степени окисления элементов в указанных соединениях</a:t>
            </a: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     </a:t>
            </a:r>
            <a:r>
              <a:rPr lang="ru-RU" sz="1800" b="1" dirty="0" smtClean="0">
                <a:solidFill>
                  <a:srgbClr val="C00000"/>
                </a:solidFill>
              </a:rPr>
              <a:t> +1    - 2           + 4  - 2             + 5   - 2               + 6  - 2          + </a:t>
            </a:r>
            <a:r>
              <a:rPr lang="en-US" sz="1800" b="1" dirty="0" smtClean="0">
                <a:solidFill>
                  <a:srgbClr val="C00000"/>
                </a:solidFill>
              </a:rPr>
              <a:t>4</a:t>
            </a:r>
            <a:r>
              <a:rPr lang="ru-RU" sz="1800" b="1" dirty="0" smtClean="0">
                <a:solidFill>
                  <a:srgbClr val="C00000"/>
                </a:solidFill>
              </a:rPr>
              <a:t>     -2          </a:t>
            </a:r>
            <a:r>
              <a:rPr lang="en-US" sz="1800" b="1" dirty="0" smtClean="0">
                <a:solidFill>
                  <a:srgbClr val="C00000"/>
                </a:solidFill>
              </a:rPr>
              <a:t>    </a:t>
            </a:r>
            <a:r>
              <a:rPr lang="ru-RU" sz="1800" b="1" dirty="0" smtClean="0">
                <a:solidFill>
                  <a:srgbClr val="C00000"/>
                </a:solidFill>
              </a:rPr>
              <a:t> + </a:t>
            </a:r>
            <a:r>
              <a:rPr lang="en-US" sz="1800" b="1" dirty="0" smtClean="0">
                <a:solidFill>
                  <a:srgbClr val="C00000"/>
                </a:solidFill>
              </a:rPr>
              <a:t>3</a:t>
            </a:r>
            <a:r>
              <a:rPr lang="ru-RU" sz="1800" b="1" dirty="0" smtClean="0">
                <a:solidFill>
                  <a:srgbClr val="C00000"/>
                </a:solidFill>
              </a:rPr>
              <a:t>      -2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dirty="0" smtClean="0"/>
              <a:t> </a:t>
            </a:r>
            <a:r>
              <a:rPr lang="en-US" sz="4000" dirty="0" smtClean="0"/>
              <a:t>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sz="36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С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36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36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3600" b="1" baseline="-25000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SO</a:t>
            </a:r>
            <a:r>
              <a:rPr lang="en-US" sz="3600" b="1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SiO</a:t>
            </a:r>
            <a:r>
              <a:rPr lang="en-US" sz="36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en-US" sz="3600" b="1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en-US" sz="3600" b="1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3" y="3429000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500" y="3357563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71688" y="3357563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875" y="3357563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43250" y="3357563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500563" y="3357563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29188" y="3357563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3429000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43625" y="3500438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5188" y="3357563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15250" y="3357563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8688" y="3357563"/>
            <a:ext cx="428625" cy="42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500858" cy="571504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</a:t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«Просто знать – еще не все, знания  нужно уметь использовать»                                              						Гете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/>
            </a:r>
            <a:b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/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</a:br>
            <a:endParaRPr lang="ru-RU" sz="2200" dirty="0"/>
          </a:p>
        </p:txBody>
      </p:sp>
      <p:sp>
        <p:nvSpPr>
          <p:cNvPr id="21" name="Дата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D2572A1-9157-4618-9914-5E8182399C26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7215188" y="5715000"/>
            <a:ext cx="1214437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429250" y="5857875"/>
            <a:ext cx="1214438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857500" y="5643563"/>
            <a:ext cx="1214438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500438" y="4214813"/>
            <a:ext cx="1214437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85813" y="5000625"/>
            <a:ext cx="1214437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14375" y="3571875"/>
            <a:ext cx="1214438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357438" y="3429000"/>
            <a:ext cx="1214437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357813" y="2357438"/>
            <a:ext cx="1214437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286625" y="3429000"/>
            <a:ext cx="1214438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215188" y="1857375"/>
            <a:ext cx="1214437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715000" y="3929063"/>
            <a:ext cx="1214438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500438" y="2500313"/>
            <a:ext cx="1214437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4375" y="2428875"/>
            <a:ext cx="1214438" cy="85725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3000375" y="5786438"/>
            <a:ext cx="1027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CaO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7429500" y="5857875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NO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572125" y="2500313"/>
            <a:ext cx="80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CO</a:t>
            </a:r>
            <a:endParaRPr lang="ru-RU" sz="3200" baseline="-25000">
              <a:latin typeface="Calibri" pitchFamily="34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7500938" y="3571875"/>
            <a:ext cx="75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KH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7286625" y="1928813"/>
            <a:ext cx="1173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Al</a:t>
            </a:r>
            <a:r>
              <a:rPr lang="en-US" sz="3200" baseline="-25000">
                <a:latin typeface="Calibri" pitchFamily="34" charset="0"/>
              </a:rPr>
              <a:t>2</a:t>
            </a:r>
            <a:r>
              <a:rPr lang="en-US" sz="3200">
                <a:latin typeface="Calibri" pitchFamily="34" charset="0"/>
              </a:rPr>
              <a:t>O</a:t>
            </a:r>
            <a:r>
              <a:rPr lang="en-US" sz="3200" baseline="-25000">
                <a:latin typeface="Calibri" pitchFamily="34" charset="0"/>
              </a:rPr>
              <a:t>3</a:t>
            </a:r>
            <a:endParaRPr lang="ru-RU" sz="3200" baseline="-25000">
              <a:latin typeface="Calibri" pitchFamily="34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643313" y="4357688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H</a:t>
            </a:r>
            <a:r>
              <a:rPr lang="en-US" sz="3200" baseline="-25000">
                <a:latin typeface="Calibri" pitchFamily="34" charset="0"/>
              </a:rPr>
              <a:t>2</a:t>
            </a:r>
            <a:r>
              <a:rPr lang="en-US" sz="3200">
                <a:latin typeface="Calibri" pitchFamily="34" charset="0"/>
              </a:rPr>
              <a:t>O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643313" y="2571750"/>
            <a:ext cx="930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NH</a:t>
            </a:r>
            <a:r>
              <a:rPr lang="en-US" sz="3200" baseline="-25000">
                <a:latin typeface="Calibri" pitchFamily="34" charset="0"/>
              </a:rPr>
              <a:t>3</a:t>
            </a:r>
            <a:endParaRPr lang="ru-RU" sz="3200" baseline="-25000">
              <a:latin typeface="Calibri" pitchFamily="34" charset="0"/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2500313" y="3571875"/>
            <a:ext cx="952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CO</a:t>
            </a:r>
            <a:r>
              <a:rPr lang="en-US" sz="3200" baseline="-25000">
                <a:latin typeface="Calibri" pitchFamily="34" charset="0"/>
              </a:rPr>
              <a:t>2</a:t>
            </a:r>
            <a:endParaRPr lang="ru-RU" sz="3200" baseline="-25000">
              <a:latin typeface="Calibri" pitchFamily="34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786438" y="4071938"/>
            <a:ext cx="1096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NaCl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928688" y="5072063"/>
            <a:ext cx="982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CuS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857250" y="257175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FeS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785813" y="3786188"/>
            <a:ext cx="1206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CuCl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643563" y="6000750"/>
            <a:ext cx="908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Calibri" pitchFamily="34" charset="0"/>
              </a:rPr>
              <a:t>H</a:t>
            </a:r>
            <a:r>
              <a:rPr lang="en-US" sz="3200" baseline="-25000">
                <a:latin typeface="Calibri" pitchFamily="34" charset="0"/>
              </a:rPr>
              <a:t>2</a:t>
            </a:r>
            <a:r>
              <a:rPr lang="en-US" sz="3200">
                <a:latin typeface="Calibri" pitchFamily="34" charset="0"/>
              </a:rPr>
              <a:t>S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5720" y="142852"/>
            <a:ext cx="726595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Какое бинарное соединение самое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важное  в природе и в жизни человека?</a:t>
            </a:r>
          </a:p>
        </p:txBody>
      </p:sp>
      <p:pic>
        <p:nvPicPr>
          <p:cNvPr id="9245" name="Picture 2" descr="D:\наши документы\Ира\картинки\trumb_25232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Дата 4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B1D0CBD-2B9A-4834-99FC-1CDC8B38DB25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sp>
        <p:nvSpPr>
          <p:cNvPr id="45" name="Нижний колонтитул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2000250" y="928688"/>
            <a:ext cx="1071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Monotype Corsiva" pitchFamily="66" charset="0"/>
              </a:rPr>
              <a:t>Вода</a:t>
            </a:r>
            <a:endParaRPr lang="ru-RU" sz="3600" b="1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785813"/>
            <a:ext cx="6357938" cy="53578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latin typeface="Book Antiqua" pitchFamily="18" charset="0"/>
              </a:rPr>
              <a:t>« </a:t>
            </a:r>
            <a:r>
              <a:rPr lang="ru-RU" sz="2800" i="1" dirty="0" smtClean="0">
                <a:latin typeface="Book Antiqua" pitchFamily="18" charset="0"/>
              </a:rPr>
              <a:t>  </a:t>
            </a:r>
            <a:r>
              <a:rPr lang="ru-RU" sz="28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Book Antiqua" pitchFamily="18" charset="0"/>
              </a:rPr>
              <a:t>            </a:t>
            </a:r>
            <a:r>
              <a:rPr lang="ru-RU" sz="2800" i="1" dirty="0" smtClean="0">
                <a:latin typeface="Book Antiqua" pitchFamily="18" charset="0"/>
              </a:rPr>
              <a:t>,</a:t>
            </a:r>
            <a:r>
              <a:rPr lang="ru-RU" sz="2800" b="1" i="1" dirty="0" smtClean="0">
                <a:latin typeface="Book Antiqua" pitchFamily="18" charset="0"/>
              </a:rPr>
              <a:t>  у тебя нет ни цвета, ни вкуса, ни запаха, тебя невозможно описать, тобою наслаждаются, не ведая, что ты такое. Нельзя сказать, что ты необходима для жизни. Ты – сама жизнь. Ты наполняешь нас радостью, которую не объяснить чувствами. С тобой возвращаются к нам силы, с которыми мы уже простились»</a:t>
            </a: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 	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7DBE2B-51C2-4ABE-86E4-85B12FF26765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sp>
        <p:nvSpPr>
          <p:cNvPr id="10245" name="Прямоугольник 5"/>
          <p:cNvSpPr>
            <a:spLocks noChangeArrowheads="1"/>
          </p:cNvSpPr>
          <p:nvPr/>
        </p:nvSpPr>
        <p:spPr bwMode="auto">
          <a:xfrm>
            <a:off x="3286125" y="5715000"/>
            <a:ext cx="492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Mistral" pitchFamily="66" charset="0"/>
              </a:rPr>
              <a:t>Антуан Де Сент-Экзюпери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45CFA0D-0CB7-4E1C-8259-3BA6772C8D89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86E9E59-02D8-4176-A219-67A7682E1186}" type="datetime11">
              <a:rPr lang="ru-RU"/>
              <a:pPr>
                <a:defRPr/>
              </a:pPr>
              <a:t>15:34:05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Автор презентации Беземская И.В.</a:t>
            </a:r>
          </a:p>
        </p:txBody>
      </p:sp>
      <p:pic>
        <p:nvPicPr>
          <p:cNvPr id="12292" name="Picture 5" descr="C:\Documents and Settings\Администратор\Мои документы\Мои рисунки\ип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785813"/>
            <a:ext cx="55006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3689</TotalTime>
  <Words>1783</Words>
  <Application>Microsoft Office PowerPoint</Application>
  <PresentationFormat>Экран (4:3)</PresentationFormat>
  <Paragraphs>462</Paragraphs>
  <Slides>49</Slides>
  <Notes>4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1" baseType="lpstr">
      <vt:lpstr>Arial</vt:lpstr>
      <vt:lpstr>Calibri</vt:lpstr>
      <vt:lpstr>Monotype Corsiva</vt:lpstr>
      <vt:lpstr>Book Antiqua</vt:lpstr>
      <vt:lpstr>Mistral</vt:lpstr>
      <vt:lpstr>Comic Sans MS</vt:lpstr>
      <vt:lpstr>Courier New</vt:lpstr>
      <vt:lpstr>Wingdings</vt:lpstr>
      <vt:lpstr>Times New Roman</vt:lpstr>
      <vt:lpstr>Tahoma</vt:lpstr>
      <vt:lpstr>Тема Office</vt:lpstr>
      <vt:lpstr>Worksheet</vt:lpstr>
      <vt:lpstr> Презентация к уроку  «Вода – важнейшее бинарное соединение»       </vt:lpstr>
      <vt:lpstr>Слайд 2</vt:lpstr>
      <vt:lpstr> « Просто знать – еще не все, знания нужно уметь      использовать»                            Гете</vt:lpstr>
      <vt:lpstr>     «Просто знать – еще не все, знания нужно уметь использовать»                                                                                                      Гете     </vt:lpstr>
      <vt:lpstr>     «Просто знать – еще не все, знания  нужно уметь использовать»                                                    Гете     </vt:lpstr>
      <vt:lpstr>Слайд 6</vt:lpstr>
      <vt:lpstr>«               ,  у тебя нет ни цвета, ни вкуса, ни запаха, тебя невозможно описать, тобою наслаждаются, не ведая, что ты такое. Нельзя сказать, что ты необходима для жизни. Ты – сама жизнь. Ты наполняешь нас радостью, которую не объяснить чувствами. С тобой возвращаются к нам силы, с которыми мы уже простились»   </vt:lpstr>
      <vt:lpstr>Слайд 8</vt:lpstr>
      <vt:lpstr>Слайд 9</vt:lpstr>
      <vt:lpstr>Слайд 10</vt:lpstr>
      <vt:lpstr>Слайд 11</vt:lpstr>
      <vt:lpstr>Доказать или опровергнуть утверждение  «Вода – важнейшее бинарное соединение»</vt:lpstr>
      <vt:lpstr>«В   лабиринте  известных   фактов   легко   потеряться   без   плана» </vt:lpstr>
      <vt:lpstr>Слайд 14</vt:lpstr>
      <vt:lpstr> </vt:lpstr>
      <vt:lpstr>ФИЗИКО-ХИМИЧЕСКАЯ ЛАБОРАТОРИЯ</vt:lpstr>
      <vt:lpstr>ФИЗИКО-ХИМИЧЕСКАЯ ЛАБОРАТОРИЯ</vt:lpstr>
      <vt:lpstr>ФИЗИКО-ХИМИЧЕСКАЯ ЛАБОРАТОРИЯ</vt:lpstr>
      <vt:lpstr>ФИЗИКО-ХИМИЧЕСКАЯ ЛАБОРАТОРИЯ</vt:lpstr>
      <vt:lpstr>ФИЗИКО-ХИМИЧЕСКАЯ ЛАБОРАТОРИЯ</vt:lpstr>
      <vt:lpstr>Слайд 21</vt:lpstr>
      <vt:lpstr>Слайд 22</vt:lpstr>
      <vt:lpstr>Слайд 23</vt:lpstr>
      <vt:lpstr>Слайд 24</vt:lpstr>
      <vt:lpstr>БИОХИМИЧЕСКАЯ ЛАБОРАТОРИЯ </vt:lpstr>
      <vt:lpstr>Слайд 26</vt:lpstr>
      <vt:lpstr>БИОХИМИЧЕСКАЯ  ЛАБОРАТОРИЯ</vt:lpstr>
      <vt:lpstr>БИОХИМИЧЕСКАЯ  ЛАБОРАТОРИЯ</vt:lpstr>
      <vt:lpstr>БИОХИМИЧЕСКАЯ  ЛАБОРАТОРИЯ</vt:lpstr>
      <vt:lpstr>Слайд 30</vt:lpstr>
      <vt:lpstr>Слайд 31</vt:lpstr>
      <vt:lpstr>Слайд 32</vt:lpstr>
      <vt:lpstr>Слайд 33</vt:lpstr>
      <vt:lpstr>ЭКОЛОГО-ГЕОГРАФИЧЕСКАЯ ЛАБОРАТОРИЯ </vt:lpstr>
      <vt:lpstr>ЭКОЛОГО-ГЕОГРАФИЧЕСКАЯ ЛАБОРАТОРИЯ </vt:lpstr>
      <vt:lpstr>ЭКОЛОГО-ГЕОГРАФИЧЕСКАЯ ЛАБОРАТОРИЯ 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Домашнее задание</vt:lpstr>
      <vt:lpstr>Слайд 48</vt:lpstr>
      <vt:lpstr>Слайд 49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ZLorD</dc:creator>
  <cp:lastModifiedBy>боня</cp:lastModifiedBy>
  <cp:revision>380</cp:revision>
  <dcterms:created xsi:type="dcterms:W3CDTF">2009-11-28T14:14:42Z</dcterms:created>
  <dcterms:modified xsi:type="dcterms:W3CDTF">2012-12-21T13:01:35Z</dcterms:modified>
</cp:coreProperties>
</file>